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ink/ink1.xml" ContentType="application/inkml+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5"/>
  </p:notesMasterIdLst>
  <p:handoutMasterIdLst>
    <p:handoutMasterId r:id="rId16"/>
  </p:handoutMasterIdLst>
  <p:sldIdLst>
    <p:sldId id="284" r:id="rId2"/>
    <p:sldId id="281" r:id="rId3"/>
    <p:sldId id="286" r:id="rId4"/>
    <p:sldId id="276" r:id="rId5"/>
    <p:sldId id="287" r:id="rId6"/>
    <p:sldId id="264" r:id="rId7"/>
    <p:sldId id="273" r:id="rId8"/>
    <p:sldId id="282" r:id="rId9"/>
    <p:sldId id="272" r:id="rId10"/>
    <p:sldId id="260" r:id="rId11"/>
    <p:sldId id="277" r:id="rId12"/>
    <p:sldId id="257"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A81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78"/>
    <p:restoredTop sz="86408"/>
  </p:normalViewPr>
  <p:slideViewPr>
    <p:cSldViewPr snapToGrid="0" snapToObjects="1">
      <p:cViewPr varScale="1">
        <p:scale>
          <a:sx n="106" d="100"/>
          <a:sy n="106" d="100"/>
        </p:scale>
        <p:origin x="304" y="168"/>
      </p:cViewPr>
      <p:guideLst>
        <p:guide orient="horz" pos="2160"/>
        <p:guide pos="3840"/>
      </p:guideLst>
    </p:cSldViewPr>
  </p:slideViewPr>
  <p:outlineViewPr>
    <p:cViewPr>
      <p:scale>
        <a:sx n="33" d="100"/>
        <a:sy n="33" d="100"/>
      </p:scale>
      <p:origin x="0" y="-5624"/>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9A2C23-3290-DB41-8C0C-232E5B0DEE32}" type="datetimeFigureOut">
              <a:rPr lang="en-US" smtClean="0"/>
              <a:t>5/5/21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2D4A0C5-9E7A-2D4A-BE69-A39CE839934A}" type="slidenum">
              <a:rPr lang="en-US" smtClean="0"/>
              <a:t>‹#›</a:t>
            </a:fld>
            <a:endParaRPr lang="en-US" dirty="0"/>
          </a:p>
        </p:txBody>
      </p:sp>
    </p:spTree>
    <p:extLst>
      <p:ext uri="{BB962C8B-B14F-4D97-AF65-F5344CB8AC3E}">
        <p14:creationId xmlns:p14="http://schemas.microsoft.com/office/powerpoint/2010/main" val="831538484"/>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1-04-22T16:22:12.388"/>
    </inkml:context>
    <inkml:brush xml:id="br0">
      <inkml:brushProperty name="width" value="0.05292" units="cm"/>
      <inkml:brushProperty name="height" value="0.05292" units="cm"/>
      <inkml:brushProperty name="color" value="#FF0000"/>
    </inkml:brush>
  </inkml:definitions>
  <inkml:trace contextRef="#ctx0" brushRef="#br0">14363 8777 24575,'0'0'0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72764D-3DDA-4049-A229-3133085F4F37}" type="datetimeFigureOut">
              <a:rPr lang="en-US" smtClean="0"/>
              <a:t>5/5/21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31771A7-432C-354F-B7DF-2948D24FA6E1}" type="slidenum">
              <a:rPr lang="en-US" smtClean="0"/>
              <a:t>‹#›</a:t>
            </a:fld>
            <a:endParaRPr lang="en-US" dirty="0"/>
          </a:p>
        </p:txBody>
      </p:sp>
    </p:spTree>
    <p:extLst>
      <p:ext uri="{BB962C8B-B14F-4D97-AF65-F5344CB8AC3E}">
        <p14:creationId xmlns:p14="http://schemas.microsoft.com/office/powerpoint/2010/main" val="8356196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24ED40C-4A6F-6849-9002-A0EE080D2303}" type="slidenum">
              <a:rPr lang="en-US" smtClean="0"/>
              <a:t>1</a:t>
            </a:fld>
            <a:endParaRPr lang="en-US" dirty="0"/>
          </a:p>
        </p:txBody>
      </p:sp>
      <p:sp>
        <p:nvSpPr>
          <p:cNvPr id="5" name="Header Placeholder 4"/>
          <p:cNvSpPr>
            <a:spLocks noGrp="1"/>
          </p:cNvSpPr>
          <p:nvPr>
            <p:ph type="hdr" sz="quarter" idx="11"/>
          </p:nvPr>
        </p:nvSpPr>
        <p:spPr/>
        <p:txBody>
          <a:bodyPr/>
          <a:lstStyle/>
          <a:p>
            <a:r>
              <a:rPr lang="en-US" dirty="0"/>
              <a:t>Logic Models &amp; Measuring What Matters / CNPE - March 6, 2018 - Bettez &amp; Binder</a:t>
            </a:r>
          </a:p>
        </p:txBody>
      </p:sp>
    </p:spTree>
    <p:extLst>
      <p:ext uri="{BB962C8B-B14F-4D97-AF65-F5344CB8AC3E}">
        <p14:creationId xmlns:p14="http://schemas.microsoft.com/office/powerpoint/2010/main" val="20561690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31771A7-432C-354F-B7DF-2948D24FA6E1}" type="slidenum">
              <a:rPr lang="en-US" smtClean="0"/>
              <a:t>4</a:t>
            </a:fld>
            <a:endParaRPr lang="en-US" dirty="0"/>
          </a:p>
        </p:txBody>
      </p:sp>
    </p:spTree>
    <p:extLst>
      <p:ext uri="{BB962C8B-B14F-4D97-AF65-F5344CB8AC3E}">
        <p14:creationId xmlns:p14="http://schemas.microsoft.com/office/powerpoint/2010/main" val="1929500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A code does not just “reduce” data. A code can summarize or condense data.</a:t>
            </a:r>
          </a:p>
          <a:p>
            <a:endParaRPr lang="en-US" dirty="0"/>
          </a:p>
        </p:txBody>
      </p:sp>
      <p:sp>
        <p:nvSpPr>
          <p:cNvPr id="4" name="Slide Number Placeholder 3"/>
          <p:cNvSpPr>
            <a:spLocks noGrp="1"/>
          </p:cNvSpPr>
          <p:nvPr>
            <p:ph type="sldNum" sz="quarter" idx="5"/>
          </p:nvPr>
        </p:nvSpPr>
        <p:spPr/>
        <p:txBody>
          <a:bodyPr/>
          <a:lstStyle/>
          <a:p>
            <a:fld id="{731771A7-432C-354F-B7DF-2948D24FA6E1}" type="slidenum">
              <a:rPr lang="en-US" smtClean="0"/>
              <a:t>6</a:t>
            </a:fld>
            <a:endParaRPr lang="en-US" dirty="0"/>
          </a:p>
        </p:txBody>
      </p:sp>
    </p:spTree>
    <p:extLst>
      <p:ext uri="{BB962C8B-B14F-4D97-AF65-F5344CB8AC3E}">
        <p14:creationId xmlns:p14="http://schemas.microsoft.com/office/powerpoint/2010/main" val="2622542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 unit can be answer to a question, a paragraph, a phrase, etc.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practice of coding each response ensures inclusion of responses and  coding by multiple readers and subsequent consensus building reduces the chance of overlooking ideas. Coding by multiple readers and subsequent consensus building reduces the chances of overlooking ideas.</a:t>
            </a:r>
          </a:p>
          <a:p>
            <a:endParaRPr lang="en-US" dirty="0"/>
          </a:p>
        </p:txBody>
      </p:sp>
      <p:sp>
        <p:nvSpPr>
          <p:cNvPr id="4" name="Slide Number Placeholder 3"/>
          <p:cNvSpPr>
            <a:spLocks noGrp="1"/>
          </p:cNvSpPr>
          <p:nvPr>
            <p:ph type="sldNum" sz="quarter" idx="10"/>
          </p:nvPr>
        </p:nvSpPr>
        <p:spPr/>
        <p:txBody>
          <a:bodyPr/>
          <a:lstStyle/>
          <a:p>
            <a:fld id="{731771A7-432C-354F-B7DF-2948D24FA6E1}" type="slidenum">
              <a:rPr lang="en-US" smtClean="0"/>
              <a:t>10</a:t>
            </a:fld>
            <a:endParaRPr lang="en-US" dirty="0"/>
          </a:p>
        </p:txBody>
      </p:sp>
    </p:spTree>
    <p:extLst>
      <p:ext uri="{BB962C8B-B14F-4D97-AF65-F5344CB8AC3E}">
        <p14:creationId xmlns:p14="http://schemas.microsoft.com/office/powerpoint/2010/main" val="1162299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1771A7-432C-354F-B7DF-2948D24FA6E1}" type="slidenum">
              <a:rPr lang="en-US" smtClean="0"/>
              <a:t>12</a:t>
            </a:fld>
            <a:endParaRPr lang="en-US" dirty="0"/>
          </a:p>
        </p:txBody>
      </p:sp>
    </p:spTree>
    <p:extLst>
      <p:ext uri="{BB962C8B-B14F-4D97-AF65-F5344CB8AC3E}">
        <p14:creationId xmlns:p14="http://schemas.microsoft.com/office/powerpoint/2010/main" val="18633183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1771A7-432C-354F-B7DF-2948D24FA6E1}" type="slidenum">
              <a:rPr lang="en-US" smtClean="0"/>
              <a:t>13</a:t>
            </a:fld>
            <a:endParaRPr lang="en-US" dirty="0"/>
          </a:p>
        </p:txBody>
      </p:sp>
    </p:spTree>
    <p:extLst>
      <p:ext uri="{BB962C8B-B14F-4D97-AF65-F5344CB8AC3E}">
        <p14:creationId xmlns:p14="http://schemas.microsoft.com/office/powerpoint/2010/main" val="1766297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a:t>
            </a:fld>
            <a:endParaRPr lang="en-US" dirty="0"/>
          </a:p>
        </p:txBody>
      </p:sp>
    </p:spTree>
    <p:extLst>
      <p:ext uri="{BB962C8B-B14F-4D97-AF65-F5344CB8AC3E}">
        <p14:creationId xmlns:p14="http://schemas.microsoft.com/office/powerpoint/2010/main" val="1584416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a:t>
            </a:fld>
            <a:endParaRPr lang="en-US" dirty="0"/>
          </a:p>
        </p:txBody>
      </p:sp>
    </p:spTree>
    <p:extLst>
      <p:ext uri="{BB962C8B-B14F-4D97-AF65-F5344CB8AC3E}">
        <p14:creationId xmlns:p14="http://schemas.microsoft.com/office/powerpoint/2010/main" val="15618189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a:t>
            </a:fld>
            <a:endParaRPr lang="en-US" dirty="0"/>
          </a:p>
        </p:txBody>
      </p:sp>
    </p:spTree>
    <p:extLst>
      <p:ext uri="{BB962C8B-B14F-4D97-AF65-F5344CB8AC3E}">
        <p14:creationId xmlns:p14="http://schemas.microsoft.com/office/powerpoint/2010/main" val="7978703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a:t>
            </a:fld>
            <a:endParaRPr lang="en-US" dirty="0"/>
          </a:p>
        </p:txBody>
      </p:sp>
    </p:spTree>
    <p:extLst>
      <p:ext uri="{BB962C8B-B14F-4D97-AF65-F5344CB8AC3E}">
        <p14:creationId xmlns:p14="http://schemas.microsoft.com/office/powerpoint/2010/main" val="467820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a:t>
            </a:fld>
            <a:endParaRPr lang="en-US" dirty="0"/>
          </a:p>
        </p:txBody>
      </p:sp>
    </p:spTree>
    <p:extLst>
      <p:ext uri="{BB962C8B-B14F-4D97-AF65-F5344CB8AC3E}">
        <p14:creationId xmlns:p14="http://schemas.microsoft.com/office/powerpoint/2010/main" val="249584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dirty="0"/>
              <a:t>24 July 2019</a:t>
            </a:r>
          </a:p>
        </p:txBody>
      </p:sp>
      <p:sp>
        <p:nvSpPr>
          <p:cNvPr id="6" name="Footer Placeholder 5"/>
          <p:cNvSpPr>
            <a:spLocks noGrp="1"/>
          </p:cNvSpPr>
          <p:nvPr>
            <p:ph type="ftr" sz="quarter" idx="11"/>
          </p:nvPr>
        </p:nvSpPr>
        <p:spPr/>
        <p:txBody>
          <a:bodyPr/>
          <a:lstStyle/>
          <a:p>
            <a:r>
              <a:rPr lang="en-US" dirty="0"/>
              <a:t>2019 UNM Evaluation Lab Summer Institute</a:t>
            </a:r>
          </a:p>
        </p:txBody>
      </p:sp>
      <p:sp>
        <p:nvSpPr>
          <p:cNvPr id="7" name="Slide Number Placeholder 6"/>
          <p:cNvSpPr>
            <a:spLocks noGrp="1"/>
          </p:cNvSpPr>
          <p:nvPr>
            <p:ph type="sldNum" sz="quarter" idx="12"/>
          </p:nvPr>
        </p:nvSpPr>
        <p:spPr/>
        <p:txBody>
          <a:bodyPr/>
          <a:lstStyle/>
          <a:p>
            <a:fld id="{B5E6A9A5-92CB-0944-A20D-29CF1A2A08FB}" type="slidenum">
              <a:rPr lang="en-US" smtClean="0"/>
              <a:t>‹#›</a:t>
            </a:fld>
            <a:endParaRPr lang="en-US" dirty="0"/>
          </a:p>
        </p:txBody>
      </p:sp>
    </p:spTree>
    <p:extLst>
      <p:ext uri="{BB962C8B-B14F-4D97-AF65-F5344CB8AC3E}">
        <p14:creationId xmlns:p14="http://schemas.microsoft.com/office/powerpoint/2010/main" val="73817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dirty="0"/>
              <a:t>24 July 2019</a:t>
            </a:r>
          </a:p>
        </p:txBody>
      </p:sp>
      <p:sp>
        <p:nvSpPr>
          <p:cNvPr id="8" name="Footer Placeholder 7"/>
          <p:cNvSpPr>
            <a:spLocks noGrp="1"/>
          </p:cNvSpPr>
          <p:nvPr>
            <p:ph type="ftr" sz="quarter" idx="11"/>
          </p:nvPr>
        </p:nvSpPr>
        <p:spPr/>
        <p:txBody>
          <a:bodyPr/>
          <a:lstStyle/>
          <a:p>
            <a:r>
              <a:rPr lang="en-US" dirty="0"/>
              <a:t>2019 UNM Evaluation Lab Summer Institute</a:t>
            </a:r>
          </a:p>
        </p:txBody>
      </p:sp>
      <p:sp>
        <p:nvSpPr>
          <p:cNvPr id="9" name="Slide Number Placeholder 8"/>
          <p:cNvSpPr>
            <a:spLocks noGrp="1"/>
          </p:cNvSpPr>
          <p:nvPr>
            <p:ph type="sldNum" sz="quarter" idx="12"/>
          </p:nvPr>
        </p:nvSpPr>
        <p:spPr/>
        <p:txBody>
          <a:bodyPr/>
          <a:lstStyle/>
          <a:p>
            <a:fld id="{B5E6A9A5-92CB-0944-A20D-29CF1A2A08FB}" type="slidenum">
              <a:rPr lang="en-US" smtClean="0"/>
              <a:t>‹#›</a:t>
            </a:fld>
            <a:endParaRPr lang="en-US" dirty="0"/>
          </a:p>
        </p:txBody>
      </p:sp>
    </p:spTree>
    <p:extLst>
      <p:ext uri="{BB962C8B-B14F-4D97-AF65-F5344CB8AC3E}">
        <p14:creationId xmlns:p14="http://schemas.microsoft.com/office/powerpoint/2010/main" val="4276741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dirty="0"/>
              <a:t>24 July 2019</a:t>
            </a:r>
          </a:p>
        </p:txBody>
      </p:sp>
      <p:sp>
        <p:nvSpPr>
          <p:cNvPr id="4" name="Footer Placeholder 3"/>
          <p:cNvSpPr>
            <a:spLocks noGrp="1"/>
          </p:cNvSpPr>
          <p:nvPr>
            <p:ph type="ftr" sz="quarter" idx="11"/>
          </p:nvPr>
        </p:nvSpPr>
        <p:spPr/>
        <p:txBody>
          <a:bodyPr/>
          <a:lstStyle/>
          <a:p>
            <a:r>
              <a:rPr lang="en-US" dirty="0"/>
              <a:t>2019 UNM Evaluation Lab Summer Institute</a:t>
            </a:r>
          </a:p>
        </p:txBody>
      </p:sp>
      <p:sp>
        <p:nvSpPr>
          <p:cNvPr id="5" name="Slide Number Placeholder 4"/>
          <p:cNvSpPr>
            <a:spLocks noGrp="1"/>
          </p:cNvSpPr>
          <p:nvPr>
            <p:ph type="sldNum" sz="quarter" idx="12"/>
          </p:nvPr>
        </p:nvSpPr>
        <p:spPr/>
        <p:txBody>
          <a:bodyPr/>
          <a:lstStyle/>
          <a:p>
            <a:fld id="{B5E6A9A5-92CB-0944-A20D-29CF1A2A08FB}" type="slidenum">
              <a:rPr lang="en-US" smtClean="0"/>
              <a:t>‹#›</a:t>
            </a:fld>
            <a:endParaRPr lang="en-US" dirty="0"/>
          </a:p>
        </p:txBody>
      </p:sp>
    </p:spTree>
    <p:extLst>
      <p:ext uri="{BB962C8B-B14F-4D97-AF65-F5344CB8AC3E}">
        <p14:creationId xmlns:p14="http://schemas.microsoft.com/office/powerpoint/2010/main" val="292092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dirty="0"/>
              <a:t>24 July 2019</a:t>
            </a:r>
          </a:p>
        </p:txBody>
      </p:sp>
      <p:sp>
        <p:nvSpPr>
          <p:cNvPr id="3" name="Footer Placeholder 2"/>
          <p:cNvSpPr>
            <a:spLocks noGrp="1"/>
          </p:cNvSpPr>
          <p:nvPr>
            <p:ph type="ftr" sz="quarter" idx="11"/>
          </p:nvPr>
        </p:nvSpPr>
        <p:spPr/>
        <p:txBody>
          <a:bodyPr/>
          <a:lstStyle/>
          <a:p>
            <a:r>
              <a:rPr lang="en-US" dirty="0"/>
              <a:t>2019 UNM Evaluation Lab Summer Institute</a:t>
            </a:r>
          </a:p>
        </p:txBody>
      </p:sp>
      <p:sp>
        <p:nvSpPr>
          <p:cNvPr id="4" name="Slide Number Placeholder 3"/>
          <p:cNvSpPr>
            <a:spLocks noGrp="1"/>
          </p:cNvSpPr>
          <p:nvPr>
            <p:ph type="sldNum" sz="quarter" idx="12"/>
          </p:nvPr>
        </p:nvSpPr>
        <p:spPr/>
        <p:txBody>
          <a:bodyPr/>
          <a:lstStyle/>
          <a:p>
            <a:fld id="{B5E6A9A5-92CB-0944-A20D-29CF1A2A08FB}" type="slidenum">
              <a:rPr lang="en-US" smtClean="0"/>
              <a:t>‹#›</a:t>
            </a:fld>
            <a:endParaRPr lang="en-US" dirty="0"/>
          </a:p>
        </p:txBody>
      </p:sp>
    </p:spTree>
    <p:extLst>
      <p:ext uri="{BB962C8B-B14F-4D97-AF65-F5344CB8AC3E}">
        <p14:creationId xmlns:p14="http://schemas.microsoft.com/office/powerpoint/2010/main" val="546607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24 July 2019</a:t>
            </a:r>
          </a:p>
        </p:txBody>
      </p:sp>
      <p:sp>
        <p:nvSpPr>
          <p:cNvPr id="6" name="Footer Placeholder 5"/>
          <p:cNvSpPr>
            <a:spLocks noGrp="1"/>
          </p:cNvSpPr>
          <p:nvPr>
            <p:ph type="ftr" sz="quarter" idx="11"/>
          </p:nvPr>
        </p:nvSpPr>
        <p:spPr/>
        <p:txBody>
          <a:bodyPr/>
          <a:lstStyle/>
          <a:p>
            <a:r>
              <a:rPr lang="en-US" dirty="0"/>
              <a:t>2019 UNM Evaluation Lab Summer Institute</a:t>
            </a:r>
          </a:p>
        </p:txBody>
      </p:sp>
      <p:sp>
        <p:nvSpPr>
          <p:cNvPr id="7" name="Slide Number Placeholder 6"/>
          <p:cNvSpPr>
            <a:spLocks noGrp="1"/>
          </p:cNvSpPr>
          <p:nvPr>
            <p:ph type="sldNum" sz="quarter" idx="12"/>
          </p:nvPr>
        </p:nvSpPr>
        <p:spPr/>
        <p:txBody>
          <a:bodyPr/>
          <a:lstStyle/>
          <a:p>
            <a:fld id="{B5E6A9A5-92CB-0944-A20D-29CF1A2A08FB}" type="slidenum">
              <a:rPr lang="en-US" smtClean="0"/>
              <a:t>‹#›</a:t>
            </a:fld>
            <a:endParaRPr lang="en-US" dirty="0"/>
          </a:p>
        </p:txBody>
      </p:sp>
    </p:spTree>
    <p:extLst>
      <p:ext uri="{BB962C8B-B14F-4D97-AF65-F5344CB8AC3E}">
        <p14:creationId xmlns:p14="http://schemas.microsoft.com/office/powerpoint/2010/main" val="17080441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dirty="0"/>
              <a:t>24 July 2019</a:t>
            </a:r>
          </a:p>
        </p:txBody>
      </p:sp>
      <p:sp>
        <p:nvSpPr>
          <p:cNvPr id="6" name="Footer Placeholder 5"/>
          <p:cNvSpPr>
            <a:spLocks noGrp="1"/>
          </p:cNvSpPr>
          <p:nvPr>
            <p:ph type="ftr" sz="quarter" idx="11"/>
          </p:nvPr>
        </p:nvSpPr>
        <p:spPr/>
        <p:txBody>
          <a:bodyPr/>
          <a:lstStyle/>
          <a:p>
            <a:r>
              <a:rPr lang="en-US" dirty="0"/>
              <a:t>2019 UNM Evaluation Lab Summer Institute</a:t>
            </a:r>
          </a:p>
        </p:txBody>
      </p:sp>
      <p:sp>
        <p:nvSpPr>
          <p:cNvPr id="7" name="Slide Number Placeholder 6"/>
          <p:cNvSpPr>
            <a:spLocks noGrp="1"/>
          </p:cNvSpPr>
          <p:nvPr>
            <p:ph type="sldNum" sz="quarter" idx="12"/>
          </p:nvPr>
        </p:nvSpPr>
        <p:spPr/>
        <p:txBody>
          <a:bodyPr/>
          <a:lstStyle/>
          <a:p>
            <a:fld id="{B5E6A9A5-92CB-0944-A20D-29CF1A2A08FB}" type="slidenum">
              <a:rPr lang="en-US" smtClean="0"/>
              <a:t>‹#›</a:t>
            </a:fld>
            <a:endParaRPr lang="en-US" dirty="0"/>
          </a:p>
        </p:txBody>
      </p:sp>
    </p:spTree>
    <p:extLst>
      <p:ext uri="{BB962C8B-B14F-4D97-AF65-F5344CB8AC3E}">
        <p14:creationId xmlns:p14="http://schemas.microsoft.com/office/powerpoint/2010/main" val="1683632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24 July 2019</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2019 UNM Evaluation Lab Summer Institute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E6A9A5-92CB-0944-A20D-29CF1A2A08FB}" type="slidenum">
              <a:rPr lang="en-US" smtClean="0"/>
              <a:t>‹#›</a:t>
            </a:fld>
            <a:endParaRPr lang="en-US" dirty="0"/>
          </a:p>
        </p:txBody>
      </p:sp>
    </p:spTree>
    <p:extLst>
      <p:ext uri="{BB962C8B-B14F-4D97-AF65-F5344CB8AC3E}">
        <p14:creationId xmlns:p14="http://schemas.microsoft.com/office/powerpoint/2010/main" val="17854687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hyperlink" Target="mailto:spbettez@unm.edu" TargetMode="External"/><Relationship Id="rId7" Type="http://schemas.openxmlformats.org/officeDocument/2006/relationships/customXml" Target="../ink/ink1.xm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image" Target="../media/image1.jpg"/><Relationship Id="rId4" Type="http://schemas.openxmlformats.org/officeDocument/2006/relationships/hyperlink" Target="http://evallab.unm.edu/"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THEMATIC ANALYSIS</a:t>
            </a:r>
          </a:p>
        </p:txBody>
      </p:sp>
      <p:sp>
        <p:nvSpPr>
          <p:cNvPr id="3" name="Subtitle 2"/>
          <p:cNvSpPr>
            <a:spLocks noGrp="1"/>
          </p:cNvSpPr>
          <p:nvPr>
            <p:ph type="subTitle" idx="1"/>
          </p:nvPr>
        </p:nvSpPr>
        <p:spPr/>
        <p:txBody>
          <a:bodyPr>
            <a:normAutofit fontScale="77500" lnSpcReduction="20000"/>
          </a:bodyPr>
          <a:lstStyle/>
          <a:p>
            <a:r>
              <a:rPr lang="en-US" dirty="0"/>
              <a:t>UNM Evaluation Lab Summer Institute</a:t>
            </a:r>
          </a:p>
          <a:p>
            <a:r>
              <a:rPr lang="en-US" dirty="0"/>
              <a:t>Sonia Bettez &amp; Audrey Cooper</a:t>
            </a:r>
          </a:p>
          <a:p>
            <a:r>
              <a:rPr lang="en-US" dirty="0">
                <a:hlinkClick r:id="rId3"/>
              </a:rPr>
              <a:t>spbettez@unm.edu</a:t>
            </a:r>
            <a:r>
              <a:rPr lang="en-US" dirty="0"/>
              <a:t> / </a:t>
            </a:r>
            <a:r>
              <a:rPr lang="en-US" dirty="0">
                <a:hlinkClick r:id="rId4"/>
              </a:rPr>
              <a:t>evallab.unm.edu</a:t>
            </a:r>
            <a:r>
              <a:rPr lang="en-US" dirty="0"/>
              <a:t> </a:t>
            </a:r>
          </a:p>
          <a:p>
            <a:r>
              <a:rPr lang="en-US" dirty="0"/>
              <a:t>Aecooper@salud.unm.edu</a:t>
            </a:r>
          </a:p>
          <a:p>
            <a:r>
              <a:rPr lang="en-US" dirty="0"/>
              <a:t>May 2021</a:t>
            </a: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1920" y="5261767"/>
            <a:ext cx="3946512" cy="790583"/>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32500" y="4900961"/>
            <a:ext cx="1512196" cy="1512196"/>
          </a:xfrm>
          <a:prstGeom prst="rect">
            <a:avLst/>
          </a:prstGeom>
        </p:spPr>
      </p:pic>
      <mc:AlternateContent xmlns:mc="http://schemas.openxmlformats.org/markup-compatibility/2006" xmlns:p14="http://schemas.microsoft.com/office/powerpoint/2010/main">
        <mc:Choice Requires="p14">
          <p:contentPart p14:bwMode="auto" r:id="rId7">
            <p14:nvContentPartPr>
              <p14:cNvPr id="4" name="Ink 3">
                <a:extLst>
                  <a:ext uri="{FF2B5EF4-FFF2-40B4-BE49-F238E27FC236}">
                    <a16:creationId xmlns:a16="http://schemas.microsoft.com/office/drawing/2014/main" id="{FB0FF3DB-E1B4-5F42-BB0E-7FCCFC215B43}"/>
                  </a:ext>
                </a:extLst>
              </p14:cNvPr>
              <p14:cNvContentPartPr/>
              <p14:nvPr/>
            </p14:nvContentPartPr>
            <p14:xfrm>
              <a:off x="5170680" y="3159720"/>
              <a:ext cx="360" cy="360"/>
            </p14:xfrm>
          </p:contentPart>
        </mc:Choice>
        <mc:Fallback xmlns="">
          <p:pic>
            <p:nvPicPr>
              <p:cNvPr id="4" name="Ink 3">
                <a:extLst>
                  <a:ext uri="{FF2B5EF4-FFF2-40B4-BE49-F238E27FC236}">
                    <a16:creationId xmlns:a16="http://schemas.microsoft.com/office/drawing/2014/main" id="{FB0FF3DB-E1B4-5F42-BB0E-7FCCFC215B43}"/>
                  </a:ext>
                </a:extLst>
              </p:cNvPr>
              <p:cNvPicPr/>
              <p:nvPr/>
            </p:nvPicPr>
            <p:blipFill>
              <a:blip r:embed="rId8"/>
              <a:stretch>
                <a:fillRect/>
              </a:stretch>
            </p:blipFill>
            <p:spPr>
              <a:xfrm>
                <a:off x="5161320" y="3150360"/>
                <a:ext cx="19080" cy="19080"/>
              </a:xfrm>
              <a:prstGeom prst="rect">
                <a:avLst/>
              </a:prstGeom>
            </p:spPr>
          </p:pic>
        </mc:Fallback>
      </mc:AlternateContent>
    </p:spTree>
    <p:extLst>
      <p:ext uri="{BB962C8B-B14F-4D97-AF65-F5344CB8AC3E}">
        <p14:creationId xmlns:p14="http://schemas.microsoft.com/office/powerpoint/2010/main" val="2168731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Assigning Codes</a:t>
            </a:r>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a:solidFill>
                  <a:srgbClr val="FF0000"/>
                </a:solidFill>
              </a:rPr>
              <a:t>Transcribe</a:t>
            </a:r>
            <a:r>
              <a:rPr lang="en-US" dirty="0"/>
              <a:t> all responses into a spreadsheet </a:t>
            </a:r>
          </a:p>
          <a:p>
            <a:pPr marL="514350" indent="-514350">
              <a:buFont typeface="+mj-lt"/>
              <a:buAutoNum type="arabicPeriod"/>
            </a:pPr>
            <a:r>
              <a:rPr lang="en-US" dirty="0">
                <a:solidFill>
                  <a:srgbClr val="00B050"/>
                </a:solidFill>
              </a:rPr>
              <a:t>Code each unit</a:t>
            </a:r>
            <a:r>
              <a:rPr lang="en-US" dirty="0"/>
              <a:t> </a:t>
            </a:r>
            <a:r>
              <a:rPr lang="en-US" dirty="0">
                <a:solidFill>
                  <a:srgbClr val="00B050"/>
                </a:solidFill>
              </a:rPr>
              <a:t>individually</a:t>
            </a:r>
            <a:r>
              <a:rPr lang="en-US" dirty="0"/>
              <a:t> by identifying its main idea(s) or concept(s). </a:t>
            </a:r>
          </a:p>
          <a:p>
            <a:pPr marL="514350" indent="-514350">
              <a:buFont typeface="+mj-lt"/>
              <a:buAutoNum type="arabicPeriod"/>
            </a:pPr>
            <a:r>
              <a:rPr lang="en-US" dirty="0"/>
              <a:t>Review first codes and either expand them, change them or </a:t>
            </a:r>
            <a:r>
              <a:rPr lang="en-US" dirty="0">
                <a:solidFill>
                  <a:srgbClr val="FFC000"/>
                </a:solidFill>
              </a:rPr>
              <a:t>group  them </a:t>
            </a:r>
            <a:r>
              <a:rPr lang="en-US" dirty="0"/>
              <a:t>into more comprehensive categories (second coding).</a:t>
            </a:r>
          </a:p>
          <a:p>
            <a:pPr marL="514350" indent="-514350">
              <a:buFont typeface="+mj-lt"/>
              <a:buAutoNum type="arabicPeriod"/>
            </a:pPr>
            <a:r>
              <a:rPr lang="en-US" dirty="0">
                <a:solidFill>
                  <a:srgbClr val="0070C0"/>
                </a:solidFill>
              </a:rPr>
              <a:t>Reach consistency and consensus among coders</a:t>
            </a:r>
            <a:r>
              <a:rPr lang="en-US" dirty="0"/>
              <a:t>. </a:t>
            </a:r>
          </a:p>
          <a:p>
            <a:pPr marL="0" indent="0">
              <a:buNone/>
            </a:pPr>
            <a:r>
              <a:rPr lang="en-US" dirty="0"/>
              <a:t>The practice of coding each response ensures inclusion of all responses </a:t>
            </a:r>
          </a:p>
          <a:p>
            <a:pPr marL="0" indent="0">
              <a:buNone/>
            </a:pPr>
            <a:r>
              <a:rPr lang="en-US" dirty="0"/>
              <a:t>Coding by multiple readers and consensus building reduces the chance of overlooking ideas</a:t>
            </a:r>
          </a:p>
          <a:p>
            <a:endParaRPr lang="en-US" dirty="0"/>
          </a:p>
          <a:p>
            <a:pPr marL="0" indent="0">
              <a:buNone/>
            </a:pPr>
            <a:endParaRPr lang="en-US" dirty="0"/>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10</a:t>
            </a:fld>
            <a:endParaRPr lang="en-US" dirty="0"/>
          </a:p>
        </p:txBody>
      </p:sp>
    </p:spTree>
    <p:extLst>
      <p:ext uri="{BB962C8B-B14F-4D97-AF65-F5344CB8AC3E}">
        <p14:creationId xmlns:p14="http://schemas.microsoft.com/office/powerpoint/2010/main" val="12962976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AD0D99-FE21-EA4B-976A-C3D369E2AE23}"/>
              </a:ext>
            </a:extLst>
          </p:cNvPr>
          <p:cNvSpPr>
            <a:spLocks noGrp="1"/>
          </p:cNvSpPr>
          <p:nvPr>
            <p:ph type="title"/>
          </p:nvPr>
        </p:nvSpPr>
        <p:spPr/>
        <p:txBody>
          <a:bodyPr>
            <a:normAutofit/>
          </a:bodyPr>
          <a:lstStyle/>
          <a:p>
            <a:r>
              <a:rPr lang="en-US" sz="4800" b="1" dirty="0"/>
              <a:t>Deducing Themes</a:t>
            </a:r>
          </a:p>
        </p:txBody>
      </p:sp>
      <p:sp>
        <p:nvSpPr>
          <p:cNvPr id="3" name="Content Placeholder 2">
            <a:extLst>
              <a:ext uri="{FF2B5EF4-FFF2-40B4-BE49-F238E27FC236}">
                <a16:creationId xmlns:a16="http://schemas.microsoft.com/office/drawing/2014/main" id="{E722F19A-C986-6541-ACFF-2F121A171C9D}"/>
              </a:ext>
            </a:extLst>
          </p:cNvPr>
          <p:cNvSpPr>
            <a:spLocks noGrp="1"/>
          </p:cNvSpPr>
          <p:nvPr>
            <p:ph idx="1"/>
          </p:nvPr>
        </p:nvSpPr>
        <p:spPr/>
        <p:txBody>
          <a:bodyPr>
            <a:normAutofit lnSpcReduction="10000"/>
          </a:bodyPr>
          <a:lstStyle/>
          <a:p>
            <a:pPr marL="0" indent="0">
              <a:buNone/>
            </a:pPr>
            <a:r>
              <a:rPr lang="en-US" sz="3200" dirty="0"/>
              <a:t>Themes result from </a:t>
            </a:r>
            <a:r>
              <a:rPr lang="en-US" sz="3200" dirty="0">
                <a:solidFill>
                  <a:srgbClr val="FF0000"/>
                </a:solidFill>
              </a:rPr>
              <a:t>reflection </a:t>
            </a:r>
            <a:r>
              <a:rPr lang="en-US" sz="3200" dirty="0"/>
              <a:t>about codes to find patterns, trends or concepts.</a:t>
            </a:r>
          </a:p>
          <a:p>
            <a:pPr marL="514350" indent="-514350">
              <a:buFont typeface="+mj-lt"/>
              <a:buAutoNum type="arabicPeriod"/>
            </a:pPr>
            <a:r>
              <a:rPr lang="en-US" sz="3200" dirty="0"/>
              <a:t>Themes are </a:t>
            </a:r>
            <a:r>
              <a:rPr lang="en-US" sz="3200" dirty="0">
                <a:solidFill>
                  <a:srgbClr val="FFC000"/>
                </a:solidFill>
              </a:rPr>
              <a:t>phrases or sentences </a:t>
            </a:r>
            <a:r>
              <a:rPr lang="en-US" sz="3200" dirty="0"/>
              <a:t>that capture the meaning of coded data.</a:t>
            </a:r>
          </a:p>
          <a:p>
            <a:pPr marL="514350" indent="-514350">
              <a:buFont typeface="+mj-lt"/>
              <a:buAutoNum type="arabicPeriod"/>
            </a:pPr>
            <a:r>
              <a:rPr lang="en-US" sz="3200" dirty="0"/>
              <a:t>Sometimes codes may suggest themes and </a:t>
            </a:r>
            <a:r>
              <a:rPr lang="en-US" sz="3200" dirty="0">
                <a:solidFill>
                  <a:schemeClr val="accent5"/>
                </a:solidFill>
              </a:rPr>
              <a:t>material for quotations</a:t>
            </a:r>
            <a:r>
              <a:rPr lang="en-US" sz="3200" dirty="0"/>
              <a:t> (keep </a:t>
            </a:r>
            <a:r>
              <a:rPr lang="en-US" sz="3200" dirty="0">
                <a:solidFill>
                  <a:srgbClr val="00B0F0"/>
                </a:solidFill>
              </a:rPr>
              <a:t>notes </a:t>
            </a:r>
            <a:r>
              <a:rPr lang="en-US" sz="3200" dirty="0"/>
              <a:t>about these)</a:t>
            </a:r>
          </a:p>
          <a:p>
            <a:pPr marL="514350" indent="-514350">
              <a:buFont typeface="+mj-lt"/>
              <a:buAutoNum type="arabicPeriod"/>
            </a:pPr>
            <a:r>
              <a:rPr lang="en-US" sz="3200" dirty="0"/>
              <a:t>Deduce themes from the codes.  Review and/or rename the themes</a:t>
            </a:r>
          </a:p>
          <a:p>
            <a:pPr marL="514350" indent="-514350">
              <a:buFont typeface="+mj-lt"/>
              <a:buAutoNum type="arabicPeriod"/>
            </a:pPr>
            <a:r>
              <a:rPr lang="en-US" sz="3200" dirty="0"/>
              <a:t>Finally, </a:t>
            </a:r>
            <a:r>
              <a:rPr lang="en-US" sz="3200" dirty="0">
                <a:solidFill>
                  <a:srgbClr val="00B050"/>
                </a:solidFill>
              </a:rPr>
              <a:t>write the results </a:t>
            </a:r>
            <a:r>
              <a:rPr lang="en-US" sz="3200" dirty="0"/>
              <a:t>of the analysis.</a:t>
            </a:r>
          </a:p>
          <a:p>
            <a:endParaRPr lang="en-US" dirty="0"/>
          </a:p>
          <a:p>
            <a:pPr marL="0" indent="0">
              <a:buNone/>
            </a:pPr>
            <a:endParaRPr lang="en-US" dirty="0"/>
          </a:p>
          <a:p>
            <a:endParaRPr lang="en-US" dirty="0"/>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11</a:t>
            </a:fld>
            <a:endParaRPr lang="en-US" dirty="0"/>
          </a:p>
        </p:txBody>
      </p:sp>
    </p:spTree>
    <p:extLst>
      <p:ext uri="{BB962C8B-B14F-4D97-AF65-F5344CB8AC3E}">
        <p14:creationId xmlns:p14="http://schemas.microsoft.com/office/powerpoint/2010/main" val="16213867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10368"/>
            <a:ext cx="10515600" cy="1325563"/>
          </a:xfrm>
        </p:spPr>
        <p:txBody>
          <a:bodyPr>
            <a:normAutofit/>
          </a:bodyPr>
          <a:lstStyle/>
          <a:p>
            <a:r>
              <a:rPr lang="en-US" sz="4800" b="1" dirty="0"/>
              <a:t>An Example for practice</a:t>
            </a:r>
          </a:p>
        </p:txBody>
      </p:sp>
      <p:sp>
        <p:nvSpPr>
          <p:cNvPr id="3" name="Content Placeholder 2"/>
          <p:cNvSpPr>
            <a:spLocks noGrp="1"/>
          </p:cNvSpPr>
          <p:nvPr>
            <p:ph idx="1"/>
          </p:nvPr>
        </p:nvSpPr>
        <p:spPr/>
        <p:txBody>
          <a:bodyPr/>
          <a:lstStyle/>
          <a:p>
            <a:pPr marL="0" indent="0">
              <a:buNone/>
            </a:pPr>
            <a:endParaRPr lang="en-US" sz="3200" dirty="0"/>
          </a:p>
          <a:p>
            <a:pPr marL="0" indent="0">
              <a:buNone/>
            </a:pPr>
            <a:r>
              <a:rPr lang="en-US" sz="3200" dirty="0"/>
              <a:t>Audrey will give us a set of data as an example so we can </a:t>
            </a:r>
            <a:r>
              <a:rPr lang="en-US" sz="3200" dirty="0">
                <a:solidFill>
                  <a:schemeClr val="accent2">
                    <a:lumMod val="75000"/>
                  </a:schemeClr>
                </a:solidFill>
              </a:rPr>
              <a:t>practice.</a:t>
            </a:r>
            <a:endParaRPr lang="en-US" dirty="0">
              <a:solidFill>
                <a:schemeClr val="accent2">
                  <a:lumMod val="75000"/>
                </a:schemeClr>
              </a:solidFill>
            </a:endParaRPr>
          </a:p>
          <a:p>
            <a:pPr marL="0" indent="0">
              <a:buNone/>
            </a:pPr>
            <a:r>
              <a:rPr lang="en-US" dirty="0"/>
              <a:t>			</a:t>
            </a:r>
            <a:r>
              <a:rPr lang="en-US" dirty="0">
                <a:solidFill>
                  <a:srgbClr val="FF0000"/>
                </a:solidFill>
              </a:rPr>
              <a:t>	</a:t>
            </a:r>
            <a:endParaRPr lang="en-US" dirty="0">
              <a:solidFill>
                <a:schemeClr val="accent2">
                  <a:lumMod val="75000"/>
                </a:schemeClr>
              </a:solidFill>
            </a:endParaRPr>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12</a:t>
            </a:fld>
            <a:endParaRPr lang="en-US" dirty="0"/>
          </a:p>
        </p:txBody>
      </p:sp>
    </p:spTree>
    <p:extLst>
      <p:ext uri="{BB962C8B-B14F-4D97-AF65-F5344CB8AC3E}">
        <p14:creationId xmlns:p14="http://schemas.microsoft.com/office/powerpoint/2010/main" val="7196462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t>Thank you!</a:t>
            </a:r>
          </a:p>
        </p:txBody>
      </p:sp>
      <p:sp>
        <p:nvSpPr>
          <p:cNvPr id="3" name="Content Placeholder 2"/>
          <p:cNvSpPr>
            <a:spLocks noGrp="1"/>
          </p:cNvSpPr>
          <p:nvPr>
            <p:ph idx="1"/>
          </p:nvPr>
        </p:nvSpPr>
        <p:spPr/>
        <p:txBody>
          <a:bodyPr/>
          <a:lstStyle/>
          <a:p>
            <a:pPr marL="0" indent="0" algn="ctr">
              <a:buNone/>
            </a:pPr>
            <a:endParaRPr lang="en-US" dirty="0"/>
          </a:p>
          <a:p>
            <a:pPr marL="0" indent="0" algn="ctr">
              <a:buNone/>
            </a:pPr>
            <a:endParaRPr lang="en-US" dirty="0"/>
          </a:p>
          <a:p>
            <a:pPr marL="0" indent="0" algn="ctr">
              <a:buNone/>
            </a:pPr>
            <a:r>
              <a:rPr lang="en-US" dirty="0">
                <a:solidFill>
                  <a:srgbClr val="00B050"/>
                </a:solidFill>
              </a:rPr>
              <a:t>Questions?</a:t>
            </a:r>
          </a:p>
          <a:p>
            <a:pPr marL="0" indent="0" algn="ctr">
              <a:buNone/>
            </a:pPr>
            <a:endParaRPr lang="en-US" dirty="0"/>
          </a:p>
          <a:p>
            <a:pPr marL="0" indent="0" algn="ctr">
              <a:buNone/>
            </a:pPr>
            <a:endParaRPr lang="en-US" dirty="0"/>
          </a:p>
          <a:p>
            <a:pPr marL="0" indent="0" algn="ctr">
              <a:buNone/>
            </a:pPr>
            <a:r>
              <a:rPr lang="en-US" dirty="0">
                <a:solidFill>
                  <a:srgbClr val="7A81FF"/>
                </a:solidFill>
              </a:rPr>
              <a:t>Comments?</a:t>
            </a:r>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13</a:t>
            </a:fld>
            <a:endParaRPr lang="en-US" dirty="0"/>
          </a:p>
        </p:txBody>
      </p:sp>
    </p:spTree>
    <p:extLst>
      <p:ext uri="{BB962C8B-B14F-4D97-AF65-F5344CB8AC3E}">
        <p14:creationId xmlns:p14="http://schemas.microsoft.com/office/powerpoint/2010/main" val="1596507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2CAA8-0B5B-3047-9484-2CD8A8992476}"/>
              </a:ext>
            </a:extLst>
          </p:cNvPr>
          <p:cNvSpPr>
            <a:spLocks noGrp="1"/>
          </p:cNvSpPr>
          <p:nvPr>
            <p:ph type="title"/>
          </p:nvPr>
        </p:nvSpPr>
        <p:spPr/>
        <p:txBody>
          <a:bodyPr>
            <a:normAutofit/>
          </a:bodyPr>
          <a:lstStyle/>
          <a:p>
            <a:r>
              <a:rPr lang="en-US" sz="4800" b="1" dirty="0"/>
              <a:t>Learning Objectives</a:t>
            </a:r>
          </a:p>
        </p:txBody>
      </p:sp>
      <p:sp>
        <p:nvSpPr>
          <p:cNvPr id="3" name="Content Placeholder 2">
            <a:extLst>
              <a:ext uri="{FF2B5EF4-FFF2-40B4-BE49-F238E27FC236}">
                <a16:creationId xmlns:a16="http://schemas.microsoft.com/office/drawing/2014/main" id="{5E7BFEA4-F233-8C49-BF2F-FD081CB28BA2}"/>
              </a:ext>
            </a:extLst>
          </p:cNvPr>
          <p:cNvSpPr>
            <a:spLocks noGrp="1"/>
          </p:cNvSpPr>
          <p:nvPr>
            <p:ph idx="1"/>
          </p:nvPr>
        </p:nvSpPr>
        <p:spPr/>
        <p:txBody>
          <a:bodyPr>
            <a:normAutofit/>
          </a:bodyPr>
          <a:lstStyle/>
          <a:p>
            <a:r>
              <a:rPr lang="en-US" sz="3200" dirty="0"/>
              <a:t>To learn how to analyze qualitative data:</a:t>
            </a:r>
          </a:p>
          <a:p>
            <a:pPr lvl="1"/>
            <a:r>
              <a:rPr lang="en-US" sz="3200" dirty="0"/>
              <a:t>What is thematic analysis?</a:t>
            </a:r>
          </a:p>
          <a:p>
            <a:pPr lvl="1"/>
            <a:r>
              <a:rPr lang="en-US" sz="3200" dirty="0"/>
              <a:t>What is Coding?</a:t>
            </a:r>
          </a:p>
          <a:p>
            <a:pPr lvl="1"/>
            <a:r>
              <a:rPr lang="en-US" sz="3200" dirty="0"/>
              <a:t>Coding steps</a:t>
            </a:r>
          </a:p>
          <a:p>
            <a:pPr lvl="1"/>
            <a:r>
              <a:rPr lang="en-US" sz="3200" dirty="0"/>
              <a:t>Developing themes</a:t>
            </a:r>
          </a:p>
          <a:p>
            <a:pPr lvl="1"/>
            <a:r>
              <a:rPr lang="en-US" sz="3200" dirty="0"/>
              <a:t>Presenting results (writing report)</a:t>
            </a:r>
          </a:p>
          <a:p>
            <a:pPr marL="457200" lvl="1" indent="0">
              <a:buNone/>
            </a:pPr>
            <a:endParaRPr lang="en-US" sz="3200" dirty="0"/>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2</a:t>
            </a:fld>
            <a:endParaRPr lang="en-US" dirty="0"/>
          </a:p>
        </p:txBody>
      </p:sp>
    </p:spTree>
    <p:extLst>
      <p:ext uri="{BB962C8B-B14F-4D97-AF65-F5344CB8AC3E}">
        <p14:creationId xmlns:p14="http://schemas.microsoft.com/office/powerpoint/2010/main" val="12764035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D3A58-5CEC-E241-8F4D-11406125BBA8}"/>
              </a:ext>
            </a:extLst>
          </p:cNvPr>
          <p:cNvSpPr>
            <a:spLocks noGrp="1"/>
          </p:cNvSpPr>
          <p:nvPr>
            <p:ph type="title"/>
          </p:nvPr>
        </p:nvSpPr>
        <p:spPr/>
        <p:txBody>
          <a:bodyPr>
            <a:normAutofit/>
          </a:bodyPr>
          <a:lstStyle/>
          <a:p>
            <a:r>
              <a:rPr lang="en-US" sz="4800" b="1" dirty="0"/>
              <a:t>What is Thematic Analysis?</a:t>
            </a:r>
          </a:p>
        </p:txBody>
      </p:sp>
      <p:sp>
        <p:nvSpPr>
          <p:cNvPr id="3" name="Content Placeholder 2">
            <a:extLst>
              <a:ext uri="{FF2B5EF4-FFF2-40B4-BE49-F238E27FC236}">
                <a16:creationId xmlns:a16="http://schemas.microsoft.com/office/drawing/2014/main" id="{54752D6A-32A2-D040-9246-B59DCFC178D7}"/>
              </a:ext>
            </a:extLst>
          </p:cNvPr>
          <p:cNvSpPr>
            <a:spLocks noGrp="1"/>
          </p:cNvSpPr>
          <p:nvPr>
            <p:ph idx="1"/>
          </p:nvPr>
        </p:nvSpPr>
        <p:spPr>
          <a:xfrm>
            <a:off x="808495" y="2370137"/>
            <a:ext cx="10515600" cy="4351338"/>
          </a:xfrm>
        </p:spPr>
        <p:txBody>
          <a:bodyPr>
            <a:normAutofit/>
          </a:bodyPr>
          <a:lstStyle/>
          <a:p>
            <a:pPr marL="0" indent="0">
              <a:buNone/>
            </a:pPr>
            <a:r>
              <a:rPr lang="en-US" sz="3200" dirty="0"/>
              <a:t>Process used to </a:t>
            </a:r>
            <a:r>
              <a:rPr lang="en-US" sz="3200" dirty="0">
                <a:solidFill>
                  <a:srgbClr val="00B050"/>
                </a:solidFill>
              </a:rPr>
              <a:t>analyze </a:t>
            </a:r>
            <a:r>
              <a:rPr lang="en-US" sz="3200" dirty="0"/>
              <a:t>concrete</a:t>
            </a:r>
            <a:r>
              <a:rPr lang="en-US" sz="3200" dirty="0">
                <a:solidFill>
                  <a:srgbClr val="00B050"/>
                </a:solidFill>
              </a:rPr>
              <a:t> </a:t>
            </a:r>
            <a:r>
              <a:rPr lang="en-US" sz="3200" dirty="0"/>
              <a:t>qualitative data from interviews, focus groups,  observations, letter, blogs, social media profiles, etc., to:</a:t>
            </a:r>
          </a:p>
          <a:p>
            <a:r>
              <a:rPr lang="en-US" sz="3200" dirty="0">
                <a:solidFill>
                  <a:srgbClr val="7A81FF"/>
                </a:solidFill>
              </a:rPr>
              <a:t> Identify patterns </a:t>
            </a:r>
            <a:r>
              <a:rPr lang="en-US" sz="3200" dirty="0"/>
              <a:t>of meaning in the data</a:t>
            </a:r>
          </a:p>
          <a:p>
            <a:r>
              <a:rPr lang="en-US" sz="3200" dirty="0"/>
              <a:t> </a:t>
            </a:r>
            <a:r>
              <a:rPr lang="en-US" sz="3200" dirty="0">
                <a:solidFill>
                  <a:schemeClr val="accent2"/>
                </a:solidFill>
              </a:rPr>
              <a:t>Deduce and name </a:t>
            </a:r>
            <a:r>
              <a:rPr lang="en-US" sz="3200" dirty="0"/>
              <a:t>common themes about respondents’ experiences, knowledge, ideas about a particular subject.</a:t>
            </a:r>
          </a:p>
          <a:p>
            <a:r>
              <a:rPr lang="en-US" sz="3200" dirty="0"/>
              <a:t>And ultimately, </a:t>
            </a:r>
            <a:r>
              <a:rPr lang="en-US" sz="3200" dirty="0">
                <a:solidFill>
                  <a:schemeClr val="accent4"/>
                </a:solidFill>
              </a:rPr>
              <a:t>write the results </a:t>
            </a:r>
            <a:r>
              <a:rPr lang="en-US" sz="3200" dirty="0"/>
              <a:t>of the analysis</a:t>
            </a:r>
          </a:p>
        </p:txBody>
      </p:sp>
      <p:sp>
        <p:nvSpPr>
          <p:cNvPr id="4" name="Date Placeholder 3">
            <a:extLst>
              <a:ext uri="{FF2B5EF4-FFF2-40B4-BE49-F238E27FC236}">
                <a16:creationId xmlns:a16="http://schemas.microsoft.com/office/drawing/2014/main" id="{2DD0B894-4D56-A94C-8115-D9F8C710C2EF}"/>
              </a:ext>
            </a:extLst>
          </p:cNvPr>
          <p:cNvSpPr>
            <a:spLocks noGrp="1"/>
          </p:cNvSpPr>
          <p:nvPr>
            <p:ph type="dt" sz="half" idx="10"/>
          </p:nvPr>
        </p:nvSpPr>
        <p:spPr/>
        <p:txBody>
          <a:bodyPr/>
          <a:lstStyle/>
          <a:p>
            <a:r>
              <a:rPr lang="en-US" dirty="0"/>
              <a:t>24 July 2019</a:t>
            </a:r>
          </a:p>
        </p:txBody>
      </p:sp>
      <p:sp>
        <p:nvSpPr>
          <p:cNvPr id="5" name="Footer Placeholder 4">
            <a:extLst>
              <a:ext uri="{FF2B5EF4-FFF2-40B4-BE49-F238E27FC236}">
                <a16:creationId xmlns:a16="http://schemas.microsoft.com/office/drawing/2014/main" id="{DDC6FE2D-27A8-A64C-804F-A4E541A17F56}"/>
              </a:ext>
            </a:extLst>
          </p:cNvPr>
          <p:cNvSpPr>
            <a:spLocks noGrp="1"/>
          </p:cNvSpPr>
          <p:nvPr>
            <p:ph type="ftr" sz="quarter" idx="11"/>
          </p:nvPr>
        </p:nvSpPr>
        <p:spPr/>
        <p:txBody>
          <a:bodyPr/>
          <a:lstStyle/>
          <a:p>
            <a:r>
              <a:rPr lang="en-US" dirty="0"/>
              <a:t>2019 UNM Evaluation Lab Summer Institute</a:t>
            </a:r>
          </a:p>
        </p:txBody>
      </p:sp>
      <p:sp>
        <p:nvSpPr>
          <p:cNvPr id="6" name="Slide Number Placeholder 5">
            <a:extLst>
              <a:ext uri="{FF2B5EF4-FFF2-40B4-BE49-F238E27FC236}">
                <a16:creationId xmlns:a16="http://schemas.microsoft.com/office/drawing/2014/main" id="{CF8CD5F1-5FA3-FD4D-82AA-430B6817BD16}"/>
              </a:ext>
            </a:extLst>
          </p:cNvPr>
          <p:cNvSpPr>
            <a:spLocks noGrp="1"/>
          </p:cNvSpPr>
          <p:nvPr>
            <p:ph type="sldNum" sz="quarter" idx="12"/>
          </p:nvPr>
        </p:nvSpPr>
        <p:spPr/>
        <p:txBody>
          <a:bodyPr/>
          <a:lstStyle/>
          <a:p>
            <a:fld id="{B5E6A9A5-92CB-0944-A20D-29CF1A2A08FB}" type="slidenum">
              <a:rPr lang="en-US" smtClean="0"/>
              <a:t>3</a:t>
            </a:fld>
            <a:endParaRPr lang="en-US" dirty="0"/>
          </a:p>
        </p:txBody>
      </p:sp>
    </p:spTree>
    <p:extLst>
      <p:ext uri="{BB962C8B-B14F-4D97-AF65-F5344CB8AC3E}">
        <p14:creationId xmlns:p14="http://schemas.microsoft.com/office/powerpoint/2010/main" val="2895647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55BAC-93C1-024A-9057-0609A30BD467}"/>
              </a:ext>
            </a:extLst>
          </p:cNvPr>
          <p:cNvSpPr>
            <a:spLocks noGrp="1"/>
          </p:cNvSpPr>
          <p:nvPr>
            <p:ph type="title"/>
          </p:nvPr>
        </p:nvSpPr>
        <p:spPr/>
        <p:txBody>
          <a:bodyPr>
            <a:normAutofit/>
          </a:bodyPr>
          <a:lstStyle/>
          <a:p>
            <a:r>
              <a:rPr lang="en-US" sz="4800" b="1" dirty="0"/>
              <a:t>Charmaz’s Metaphor</a:t>
            </a:r>
          </a:p>
        </p:txBody>
      </p:sp>
      <p:sp>
        <p:nvSpPr>
          <p:cNvPr id="3" name="Content Placeholder 2">
            <a:extLst>
              <a:ext uri="{FF2B5EF4-FFF2-40B4-BE49-F238E27FC236}">
                <a16:creationId xmlns:a16="http://schemas.microsoft.com/office/drawing/2014/main" id="{405918B6-F3AF-A541-84B5-EDAF0142044E}"/>
              </a:ext>
            </a:extLst>
          </p:cNvPr>
          <p:cNvSpPr>
            <a:spLocks noGrp="1"/>
          </p:cNvSpPr>
          <p:nvPr>
            <p:ph idx="1"/>
          </p:nvPr>
        </p:nvSpPr>
        <p:spPr/>
        <p:txBody>
          <a:bodyPr>
            <a:normAutofit lnSpcReduction="10000"/>
          </a:bodyPr>
          <a:lstStyle/>
          <a:p>
            <a:pPr marL="0" indent="0" algn="ctr">
              <a:buNone/>
            </a:pPr>
            <a:endParaRPr lang="en-US" dirty="0"/>
          </a:p>
          <a:p>
            <a:pPr marL="0" indent="0" algn="ctr">
              <a:buNone/>
            </a:pPr>
            <a:endParaRPr lang="en-US" dirty="0"/>
          </a:p>
          <a:p>
            <a:pPr marL="0" indent="0" algn="ctr">
              <a:buNone/>
            </a:pPr>
            <a:r>
              <a:rPr lang="en-US" sz="3200" dirty="0"/>
              <a:t>Coding generates the bones of your analysis . . .</a:t>
            </a:r>
          </a:p>
          <a:p>
            <a:pPr marL="0" indent="0" algn="ctr">
              <a:buNone/>
            </a:pPr>
            <a:r>
              <a:rPr lang="en-US" sz="3200" dirty="0"/>
              <a:t>Integration will assemble those bones</a:t>
            </a:r>
          </a:p>
          <a:p>
            <a:pPr marL="0" indent="0" algn="ctr">
              <a:buNone/>
            </a:pPr>
            <a:r>
              <a:rPr lang="en-US" sz="3200" dirty="0"/>
              <a:t>Into a working skeleton.</a:t>
            </a:r>
          </a:p>
          <a:p>
            <a:pPr marL="0" indent="0" algn="ctr">
              <a:buNone/>
            </a:pPr>
            <a:endParaRPr lang="en-US" dirty="0"/>
          </a:p>
          <a:p>
            <a:pPr marL="0" indent="0" algn="ctr">
              <a:buNone/>
            </a:pPr>
            <a:endParaRPr lang="en-US" dirty="0"/>
          </a:p>
          <a:p>
            <a:pPr marL="0" indent="0">
              <a:buNone/>
            </a:pPr>
            <a:r>
              <a:rPr lang="en-US" sz="2000" dirty="0"/>
              <a:t>Charmaz, K. (2006)Constructing Grounded Theory: A Practical Guide through Qualitative research. CA: Sage Publications</a:t>
            </a:r>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4</a:t>
            </a:fld>
            <a:endParaRPr lang="en-US" dirty="0"/>
          </a:p>
        </p:txBody>
      </p:sp>
    </p:spTree>
    <p:extLst>
      <p:ext uri="{BB962C8B-B14F-4D97-AF65-F5344CB8AC3E}">
        <p14:creationId xmlns:p14="http://schemas.microsoft.com/office/powerpoint/2010/main" val="25825141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C38380-ABC9-2F46-BC5F-ED048E13AF36}"/>
              </a:ext>
            </a:extLst>
          </p:cNvPr>
          <p:cNvSpPr>
            <a:spLocks noGrp="1"/>
          </p:cNvSpPr>
          <p:nvPr>
            <p:ph type="title"/>
          </p:nvPr>
        </p:nvSpPr>
        <p:spPr/>
        <p:txBody>
          <a:bodyPr>
            <a:normAutofit/>
          </a:bodyPr>
          <a:lstStyle/>
          <a:p>
            <a:r>
              <a:rPr lang="en-US" sz="4800" b="1" dirty="0"/>
              <a:t>What Is Coding?</a:t>
            </a:r>
          </a:p>
        </p:txBody>
      </p:sp>
      <p:sp>
        <p:nvSpPr>
          <p:cNvPr id="3" name="Content Placeholder 2">
            <a:extLst>
              <a:ext uri="{FF2B5EF4-FFF2-40B4-BE49-F238E27FC236}">
                <a16:creationId xmlns:a16="http://schemas.microsoft.com/office/drawing/2014/main" id="{71E10735-98E6-3F46-B8AC-80FC7000EE4C}"/>
              </a:ext>
            </a:extLst>
          </p:cNvPr>
          <p:cNvSpPr>
            <a:spLocks noGrp="1"/>
          </p:cNvSpPr>
          <p:nvPr>
            <p:ph idx="1"/>
          </p:nvPr>
        </p:nvSpPr>
        <p:spPr/>
        <p:txBody>
          <a:bodyPr/>
          <a:lstStyle/>
          <a:p>
            <a:pPr marL="0" indent="0">
              <a:buNone/>
            </a:pPr>
            <a:endParaRPr lang="en-US" sz="3200" dirty="0"/>
          </a:p>
          <a:p>
            <a:pPr marL="0" indent="0">
              <a:buNone/>
            </a:pPr>
            <a:r>
              <a:rPr lang="en-US" sz="3200" dirty="0"/>
              <a:t>Coding is the first step in thematic analysis</a:t>
            </a:r>
          </a:p>
          <a:p>
            <a:r>
              <a:rPr lang="en-US" sz="3200" dirty="0"/>
              <a:t> Coding  </a:t>
            </a:r>
            <a:r>
              <a:rPr lang="en-US" sz="3200" dirty="0">
                <a:solidFill>
                  <a:srgbClr val="00B050"/>
                </a:solidFill>
              </a:rPr>
              <a:t>condenses</a:t>
            </a:r>
            <a:r>
              <a:rPr lang="en-US" sz="3200" dirty="0"/>
              <a:t> large amounts of data into manageable units of analysis	</a:t>
            </a:r>
          </a:p>
          <a:p>
            <a:r>
              <a:rPr lang="en-US" sz="3200" dirty="0"/>
              <a:t> Coding </a:t>
            </a:r>
            <a:r>
              <a:rPr lang="en-US" sz="3200" dirty="0">
                <a:solidFill>
                  <a:srgbClr val="FFC000"/>
                </a:solidFill>
              </a:rPr>
              <a:t>separates</a:t>
            </a:r>
            <a:r>
              <a:rPr lang="en-US" sz="3200" dirty="0"/>
              <a:t> material so that it can be classified</a:t>
            </a:r>
          </a:p>
          <a:p>
            <a:pPr marL="0" indent="0">
              <a:buNone/>
            </a:pPr>
            <a:endParaRPr lang="en-US" dirty="0"/>
          </a:p>
          <a:p>
            <a:endParaRPr lang="en-US" dirty="0"/>
          </a:p>
        </p:txBody>
      </p:sp>
      <p:sp>
        <p:nvSpPr>
          <p:cNvPr id="4" name="Date Placeholder 3">
            <a:extLst>
              <a:ext uri="{FF2B5EF4-FFF2-40B4-BE49-F238E27FC236}">
                <a16:creationId xmlns:a16="http://schemas.microsoft.com/office/drawing/2014/main" id="{A6ED7CD4-98D2-E448-9B40-B016E1836CF1}"/>
              </a:ext>
            </a:extLst>
          </p:cNvPr>
          <p:cNvSpPr>
            <a:spLocks noGrp="1"/>
          </p:cNvSpPr>
          <p:nvPr>
            <p:ph type="dt" sz="half" idx="10"/>
          </p:nvPr>
        </p:nvSpPr>
        <p:spPr/>
        <p:txBody>
          <a:bodyPr/>
          <a:lstStyle/>
          <a:p>
            <a:r>
              <a:rPr lang="en-US" dirty="0"/>
              <a:t>24 July 2019</a:t>
            </a:r>
          </a:p>
        </p:txBody>
      </p:sp>
      <p:sp>
        <p:nvSpPr>
          <p:cNvPr id="5" name="Footer Placeholder 4">
            <a:extLst>
              <a:ext uri="{FF2B5EF4-FFF2-40B4-BE49-F238E27FC236}">
                <a16:creationId xmlns:a16="http://schemas.microsoft.com/office/drawing/2014/main" id="{589CBB61-0829-E140-9A0E-1C522EEA84B7}"/>
              </a:ext>
            </a:extLst>
          </p:cNvPr>
          <p:cNvSpPr>
            <a:spLocks noGrp="1"/>
          </p:cNvSpPr>
          <p:nvPr>
            <p:ph type="ftr" sz="quarter" idx="11"/>
          </p:nvPr>
        </p:nvSpPr>
        <p:spPr/>
        <p:txBody>
          <a:bodyPr/>
          <a:lstStyle/>
          <a:p>
            <a:r>
              <a:rPr lang="en-US" dirty="0"/>
              <a:t>2019 UNM Evaluation Lab Summer Institute</a:t>
            </a:r>
          </a:p>
        </p:txBody>
      </p:sp>
      <p:sp>
        <p:nvSpPr>
          <p:cNvPr id="6" name="Slide Number Placeholder 5">
            <a:extLst>
              <a:ext uri="{FF2B5EF4-FFF2-40B4-BE49-F238E27FC236}">
                <a16:creationId xmlns:a16="http://schemas.microsoft.com/office/drawing/2014/main" id="{F9ABDD43-80FC-7749-97CB-A604D34A43B4}"/>
              </a:ext>
            </a:extLst>
          </p:cNvPr>
          <p:cNvSpPr>
            <a:spLocks noGrp="1"/>
          </p:cNvSpPr>
          <p:nvPr>
            <p:ph type="sldNum" sz="quarter" idx="12"/>
          </p:nvPr>
        </p:nvSpPr>
        <p:spPr/>
        <p:txBody>
          <a:bodyPr/>
          <a:lstStyle/>
          <a:p>
            <a:fld id="{B5E6A9A5-92CB-0944-A20D-29CF1A2A08FB}" type="slidenum">
              <a:rPr lang="en-US" smtClean="0"/>
              <a:t>5</a:t>
            </a:fld>
            <a:endParaRPr lang="en-US" dirty="0"/>
          </a:p>
        </p:txBody>
      </p:sp>
    </p:spTree>
    <p:extLst>
      <p:ext uri="{BB962C8B-B14F-4D97-AF65-F5344CB8AC3E}">
        <p14:creationId xmlns:p14="http://schemas.microsoft.com/office/powerpoint/2010/main" val="3630209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What is a Code?</a:t>
            </a:r>
          </a:p>
        </p:txBody>
      </p:sp>
      <p:sp>
        <p:nvSpPr>
          <p:cNvPr id="3" name="Content Placeholder 2"/>
          <p:cNvSpPr>
            <a:spLocks noGrp="1"/>
          </p:cNvSpPr>
          <p:nvPr>
            <p:ph idx="1"/>
          </p:nvPr>
        </p:nvSpPr>
        <p:spPr/>
        <p:txBody>
          <a:bodyPr>
            <a:normAutofit/>
          </a:bodyPr>
          <a:lstStyle/>
          <a:p>
            <a:endParaRPr lang="en-US" sz="3200" dirty="0"/>
          </a:p>
          <a:p>
            <a:r>
              <a:rPr lang="en-US" sz="3200" dirty="0"/>
              <a:t>A</a:t>
            </a:r>
            <a:r>
              <a:rPr lang="en-US" sz="3200" dirty="0">
                <a:solidFill>
                  <a:srgbClr val="FFC000"/>
                </a:solidFill>
              </a:rPr>
              <a:t> </a:t>
            </a:r>
            <a:r>
              <a:rPr lang="en-US" sz="3200" dirty="0">
                <a:solidFill>
                  <a:srgbClr val="00B050"/>
                </a:solidFill>
              </a:rPr>
              <a:t>label</a:t>
            </a:r>
            <a:r>
              <a:rPr lang="en-US" sz="3200" dirty="0">
                <a:solidFill>
                  <a:srgbClr val="FFC000"/>
                </a:solidFill>
              </a:rPr>
              <a:t> </a:t>
            </a:r>
            <a:r>
              <a:rPr lang="en-US" sz="3200" dirty="0"/>
              <a:t>or name attached to a chunk of text. </a:t>
            </a:r>
          </a:p>
          <a:p>
            <a:r>
              <a:rPr lang="en-US" sz="3200" dirty="0"/>
              <a:t>“A word of phrase that assigns a summative, </a:t>
            </a:r>
            <a:r>
              <a:rPr lang="en-US" sz="3200" dirty="0">
                <a:solidFill>
                  <a:srgbClr val="0070C0"/>
                </a:solidFill>
              </a:rPr>
              <a:t>essence-capturing</a:t>
            </a:r>
            <a:r>
              <a:rPr lang="en-US" sz="3200" dirty="0"/>
              <a:t>, and/or evocative attribute to a portion of language-based or visual data. </a:t>
            </a:r>
          </a:p>
          <a:p>
            <a:endParaRPr lang="en-US" dirty="0"/>
          </a:p>
          <a:p>
            <a:pPr marL="0" indent="0">
              <a:buNone/>
            </a:pPr>
            <a:r>
              <a:rPr lang="en-US" sz="2000" dirty="0"/>
              <a:t>Source: Saldana, Johnny (2013). The Coding Manual for Qualitative Researchers. SAGE</a:t>
            </a:r>
          </a:p>
          <a:p>
            <a:pPr marL="0" indent="0">
              <a:buNone/>
            </a:pPr>
            <a:r>
              <a:rPr lang="en-US" sz="2000" dirty="0"/>
              <a:t>New edition: 2021.</a:t>
            </a:r>
            <a:r>
              <a:rPr lang="en-US" dirty="0"/>
              <a:t>								</a:t>
            </a:r>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6</a:t>
            </a:fld>
            <a:endParaRPr lang="en-US" dirty="0"/>
          </a:p>
        </p:txBody>
      </p:sp>
    </p:spTree>
    <p:extLst>
      <p:ext uri="{BB962C8B-B14F-4D97-AF65-F5344CB8AC3E}">
        <p14:creationId xmlns:p14="http://schemas.microsoft.com/office/powerpoint/2010/main" val="15151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4A3BA-3D3F-EC41-8151-4285852D85A6}"/>
              </a:ext>
            </a:extLst>
          </p:cNvPr>
          <p:cNvSpPr>
            <a:spLocks noGrp="1"/>
          </p:cNvSpPr>
          <p:nvPr>
            <p:ph type="title"/>
          </p:nvPr>
        </p:nvSpPr>
        <p:spPr/>
        <p:txBody>
          <a:bodyPr>
            <a:normAutofit/>
          </a:bodyPr>
          <a:lstStyle/>
          <a:p>
            <a:r>
              <a:rPr lang="en-US" sz="4800" b="1" dirty="0"/>
              <a:t>Descriptive Codes</a:t>
            </a:r>
          </a:p>
        </p:txBody>
      </p:sp>
      <p:sp>
        <p:nvSpPr>
          <p:cNvPr id="3" name="Content Placeholder 2">
            <a:extLst>
              <a:ext uri="{FF2B5EF4-FFF2-40B4-BE49-F238E27FC236}">
                <a16:creationId xmlns:a16="http://schemas.microsoft.com/office/drawing/2014/main" id="{7BEADC76-7751-5845-8F1B-6848FF959428}"/>
              </a:ext>
            </a:extLst>
          </p:cNvPr>
          <p:cNvSpPr>
            <a:spLocks noGrp="1"/>
          </p:cNvSpPr>
          <p:nvPr>
            <p:ph idx="1"/>
          </p:nvPr>
        </p:nvSpPr>
        <p:spPr/>
        <p:txBody>
          <a:bodyPr>
            <a:normAutofit/>
          </a:bodyPr>
          <a:lstStyle/>
          <a:p>
            <a:endParaRPr lang="en-US" sz="3200" dirty="0"/>
          </a:p>
          <a:p>
            <a:endParaRPr lang="en-US" sz="3200" dirty="0"/>
          </a:p>
          <a:p>
            <a:r>
              <a:rPr lang="en-US" sz="3200" dirty="0"/>
              <a:t>Store information about data items (gender or age of respondents) the setting (meeting, program) or the context (year, place).</a:t>
            </a:r>
          </a:p>
          <a:p>
            <a:pPr marL="0" indent="0">
              <a:buNone/>
            </a:pPr>
            <a:r>
              <a:rPr lang="en-US" sz="3200" dirty="0"/>
              <a:t>	</a:t>
            </a:r>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7</a:t>
            </a:fld>
            <a:endParaRPr lang="en-US" dirty="0"/>
          </a:p>
        </p:txBody>
      </p:sp>
    </p:spTree>
    <p:extLst>
      <p:ext uri="{BB962C8B-B14F-4D97-AF65-F5344CB8AC3E}">
        <p14:creationId xmlns:p14="http://schemas.microsoft.com/office/powerpoint/2010/main" val="2687425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1E6D4-44E1-F74E-9AA9-7909E31DD8EC}"/>
              </a:ext>
            </a:extLst>
          </p:cNvPr>
          <p:cNvSpPr>
            <a:spLocks noGrp="1"/>
          </p:cNvSpPr>
          <p:nvPr>
            <p:ph type="title"/>
          </p:nvPr>
        </p:nvSpPr>
        <p:spPr>
          <a:xfrm>
            <a:off x="249264" y="410368"/>
            <a:ext cx="10515600" cy="1325563"/>
          </a:xfrm>
        </p:spPr>
        <p:txBody>
          <a:bodyPr>
            <a:normAutofit/>
          </a:bodyPr>
          <a:lstStyle/>
          <a:p>
            <a:r>
              <a:rPr lang="en-US" sz="4800" b="1" dirty="0"/>
              <a:t>Topic Codes</a:t>
            </a:r>
          </a:p>
        </p:txBody>
      </p:sp>
      <p:sp>
        <p:nvSpPr>
          <p:cNvPr id="3" name="Content Placeholder 2">
            <a:extLst>
              <a:ext uri="{FF2B5EF4-FFF2-40B4-BE49-F238E27FC236}">
                <a16:creationId xmlns:a16="http://schemas.microsoft.com/office/drawing/2014/main" id="{9F7AD0D2-5606-974A-95BA-5094585EC2B0}"/>
              </a:ext>
            </a:extLst>
          </p:cNvPr>
          <p:cNvSpPr>
            <a:spLocks noGrp="1"/>
          </p:cNvSpPr>
          <p:nvPr>
            <p:ph idx="1"/>
          </p:nvPr>
        </p:nvSpPr>
        <p:spPr/>
        <p:txBody>
          <a:bodyPr/>
          <a:lstStyle/>
          <a:p>
            <a:r>
              <a:rPr lang="en-US" sz="3200" dirty="0"/>
              <a:t>An </a:t>
            </a:r>
            <a:r>
              <a:rPr lang="en-US" sz="3200" dirty="0">
                <a:solidFill>
                  <a:srgbClr val="00B050"/>
                </a:solidFill>
              </a:rPr>
              <a:t>analytic </a:t>
            </a:r>
            <a:r>
              <a:rPr lang="en-US" sz="3200" dirty="0"/>
              <a:t>activity used as a first step of interpretation.</a:t>
            </a:r>
          </a:p>
          <a:p>
            <a:r>
              <a:rPr lang="en-US" sz="3200" dirty="0"/>
              <a:t>A </a:t>
            </a:r>
            <a:r>
              <a:rPr lang="en-US" sz="3200" dirty="0">
                <a:solidFill>
                  <a:srgbClr val="FF0000"/>
                </a:solidFill>
              </a:rPr>
              <a:t>“critical link” </a:t>
            </a:r>
            <a:r>
              <a:rPr lang="en-US" sz="3200" dirty="0"/>
              <a:t>between data collection and explanation of its meaning.</a:t>
            </a:r>
          </a:p>
          <a:p>
            <a:r>
              <a:rPr lang="en-US" sz="3200" dirty="0"/>
              <a:t>Entails creating a </a:t>
            </a:r>
            <a:r>
              <a:rPr lang="en-US" sz="3200" dirty="0">
                <a:solidFill>
                  <a:schemeClr val="accent4">
                    <a:lumMod val="75000"/>
                  </a:schemeClr>
                </a:solidFill>
              </a:rPr>
              <a:t>category</a:t>
            </a:r>
            <a:r>
              <a:rPr lang="en-US" sz="3200" dirty="0"/>
              <a:t>, reflecting on where it belongs among your growing ideas and continuously reflecting on the data.</a:t>
            </a:r>
          </a:p>
          <a:p>
            <a:r>
              <a:rPr lang="en-US" sz="3200" dirty="0">
                <a:solidFill>
                  <a:schemeClr val="accent2">
                    <a:lumMod val="75000"/>
                  </a:schemeClr>
                </a:solidFill>
              </a:rPr>
              <a:t>First step </a:t>
            </a:r>
            <a:r>
              <a:rPr lang="en-US" sz="3200" dirty="0"/>
              <a:t>to more interpretive coding</a:t>
            </a:r>
          </a:p>
          <a:p>
            <a:endParaRPr lang="en-US" dirty="0"/>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8</a:t>
            </a:fld>
            <a:endParaRPr lang="en-US" dirty="0"/>
          </a:p>
        </p:txBody>
      </p:sp>
    </p:spTree>
    <p:extLst>
      <p:ext uri="{BB962C8B-B14F-4D97-AF65-F5344CB8AC3E}">
        <p14:creationId xmlns:p14="http://schemas.microsoft.com/office/powerpoint/2010/main" val="338023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AAAD1-AA34-7C4F-817F-C8B0DC4074B9}"/>
              </a:ext>
            </a:extLst>
          </p:cNvPr>
          <p:cNvSpPr>
            <a:spLocks noGrp="1"/>
          </p:cNvSpPr>
          <p:nvPr>
            <p:ph type="title"/>
          </p:nvPr>
        </p:nvSpPr>
        <p:spPr/>
        <p:txBody>
          <a:bodyPr>
            <a:normAutofit/>
          </a:bodyPr>
          <a:lstStyle/>
          <a:p>
            <a:r>
              <a:rPr lang="en-US" sz="4800" b="1" dirty="0"/>
              <a:t>Recommendations</a:t>
            </a:r>
          </a:p>
        </p:txBody>
      </p:sp>
      <p:sp>
        <p:nvSpPr>
          <p:cNvPr id="3" name="Content Placeholder 2">
            <a:extLst>
              <a:ext uri="{FF2B5EF4-FFF2-40B4-BE49-F238E27FC236}">
                <a16:creationId xmlns:a16="http://schemas.microsoft.com/office/drawing/2014/main" id="{DD8E48C0-6FC6-2D4B-8748-6DF7BF82C3C4}"/>
              </a:ext>
            </a:extLst>
          </p:cNvPr>
          <p:cNvSpPr>
            <a:spLocks noGrp="1"/>
          </p:cNvSpPr>
          <p:nvPr>
            <p:ph idx="1"/>
          </p:nvPr>
        </p:nvSpPr>
        <p:spPr/>
        <p:txBody>
          <a:bodyPr/>
          <a:lstStyle/>
          <a:p>
            <a:pPr marL="0" indent="0">
              <a:buNone/>
            </a:pPr>
            <a:endParaRPr lang="en-US" dirty="0"/>
          </a:p>
          <a:p>
            <a:pPr marL="0" indent="0">
              <a:buNone/>
            </a:pPr>
            <a:r>
              <a:rPr lang="en-US" sz="3200" dirty="0"/>
              <a:t>As you code, keep in front of you:</a:t>
            </a:r>
          </a:p>
          <a:p>
            <a:pPr marL="0" indent="0">
              <a:buNone/>
            </a:pPr>
            <a:endParaRPr lang="en-US" sz="3200" dirty="0"/>
          </a:p>
          <a:p>
            <a:r>
              <a:rPr lang="en-US" sz="3200" dirty="0"/>
              <a:t>A copy of the </a:t>
            </a:r>
            <a:r>
              <a:rPr lang="en-US" sz="3200" dirty="0">
                <a:solidFill>
                  <a:srgbClr val="0070C0"/>
                </a:solidFill>
              </a:rPr>
              <a:t>evaluation question</a:t>
            </a:r>
            <a:r>
              <a:rPr lang="en-US" sz="3200" dirty="0"/>
              <a:t>(s)</a:t>
            </a:r>
          </a:p>
          <a:p>
            <a:r>
              <a:rPr lang="en-US" sz="3200" dirty="0"/>
              <a:t>The </a:t>
            </a:r>
            <a:r>
              <a:rPr lang="en-US" sz="3200" dirty="0">
                <a:solidFill>
                  <a:srgbClr val="00B050"/>
                </a:solidFill>
              </a:rPr>
              <a:t>goals </a:t>
            </a:r>
            <a:r>
              <a:rPr lang="en-US" sz="3200" dirty="0"/>
              <a:t>of the evaluation</a:t>
            </a:r>
          </a:p>
        </p:txBody>
      </p:sp>
      <p:sp>
        <p:nvSpPr>
          <p:cNvPr id="4" name="Date Placeholder 3"/>
          <p:cNvSpPr>
            <a:spLocks noGrp="1"/>
          </p:cNvSpPr>
          <p:nvPr>
            <p:ph type="dt" sz="half" idx="10"/>
          </p:nvPr>
        </p:nvSpPr>
        <p:spPr/>
        <p:txBody>
          <a:bodyPr/>
          <a:lstStyle/>
          <a:p>
            <a:r>
              <a:rPr lang="en-US" dirty="0"/>
              <a:t>24 July 2019</a:t>
            </a:r>
          </a:p>
        </p:txBody>
      </p:sp>
      <p:sp>
        <p:nvSpPr>
          <p:cNvPr id="5" name="Footer Placeholder 4"/>
          <p:cNvSpPr>
            <a:spLocks noGrp="1"/>
          </p:cNvSpPr>
          <p:nvPr>
            <p:ph type="ftr" sz="quarter" idx="11"/>
          </p:nvPr>
        </p:nvSpPr>
        <p:spPr/>
        <p:txBody>
          <a:bodyPr/>
          <a:lstStyle/>
          <a:p>
            <a:r>
              <a:rPr lang="en-US" dirty="0"/>
              <a:t>2019 UNM Evaluation Lab Summer Institute</a:t>
            </a:r>
          </a:p>
        </p:txBody>
      </p:sp>
      <p:sp>
        <p:nvSpPr>
          <p:cNvPr id="6" name="Slide Number Placeholder 5"/>
          <p:cNvSpPr>
            <a:spLocks noGrp="1"/>
          </p:cNvSpPr>
          <p:nvPr>
            <p:ph type="sldNum" sz="quarter" idx="12"/>
          </p:nvPr>
        </p:nvSpPr>
        <p:spPr/>
        <p:txBody>
          <a:bodyPr/>
          <a:lstStyle/>
          <a:p>
            <a:fld id="{B5E6A9A5-92CB-0944-A20D-29CF1A2A08FB}" type="slidenum">
              <a:rPr lang="en-US" smtClean="0"/>
              <a:t>9</a:t>
            </a:fld>
            <a:endParaRPr lang="en-US" dirty="0"/>
          </a:p>
        </p:txBody>
      </p:sp>
    </p:spTree>
    <p:extLst>
      <p:ext uri="{BB962C8B-B14F-4D97-AF65-F5344CB8AC3E}">
        <p14:creationId xmlns:p14="http://schemas.microsoft.com/office/powerpoint/2010/main" val="41349298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6087</TotalTime>
  <Words>781</Words>
  <Application>Microsoft Macintosh PowerPoint</Application>
  <PresentationFormat>Widescreen</PresentationFormat>
  <Paragraphs>126</Paragraphs>
  <Slides>13</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THEMATIC ANALYSIS</vt:lpstr>
      <vt:lpstr>Learning Objectives</vt:lpstr>
      <vt:lpstr>What is Thematic Analysis?</vt:lpstr>
      <vt:lpstr>Charmaz’s Metaphor</vt:lpstr>
      <vt:lpstr>What Is Coding?</vt:lpstr>
      <vt:lpstr>What is a Code?</vt:lpstr>
      <vt:lpstr>Descriptive Codes</vt:lpstr>
      <vt:lpstr>Topic Codes</vt:lpstr>
      <vt:lpstr>Recommendations</vt:lpstr>
      <vt:lpstr>Assigning Codes</vt:lpstr>
      <vt:lpstr>Deducing Themes</vt:lpstr>
      <vt:lpstr>An Example for practice</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Qualitative Data</dc:title>
  <dc:creator>Sonia Bettez</dc:creator>
  <cp:lastModifiedBy>Sonia Bettez</cp:lastModifiedBy>
  <cp:revision>116</cp:revision>
  <cp:lastPrinted>2018-07-29T16:38:12Z</cp:lastPrinted>
  <dcterms:created xsi:type="dcterms:W3CDTF">2016-10-01T16:41:22Z</dcterms:created>
  <dcterms:modified xsi:type="dcterms:W3CDTF">2021-05-05T17:32:31Z</dcterms:modified>
</cp:coreProperties>
</file>