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96" r:id="rId4"/>
  </p:sldMasterIdLst>
  <p:notesMasterIdLst>
    <p:notesMasterId r:id="rId23"/>
  </p:notesMasterIdLst>
  <p:handoutMasterIdLst>
    <p:handoutMasterId r:id="rId24"/>
  </p:handoutMasterIdLst>
  <p:sldIdLst>
    <p:sldId id="256" r:id="rId5"/>
    <p:sldId id="495" r:id="rId6"/>
    <p:sldId id="455" r:id="rId7"/>
    <p:sldId id="502" r:id="rId8"/>
    <p:sldId id="451" r:id="rId9"/>
    <p:sldId id="497" r:id="rId10"/>
    <p:sldId id="269" r:id="rId11"/>
    <p:sldId id="512" r:id="rId12"/>
    <p:sldId id="346" r:id="rId13"/>
    <p:sldId id="513" r:id="rId14"/>
    <p:sldId id="514" r:id="rId15"/>
    <p:sldId id="515" r:id="rId16"/>
    <p:sldId id="516" r:id="rId17"/>
    <p:sldId id="496" r:id="rId18"/>
    <p:sldId id="503" r:id="rId19"/>
    <p:sldId id="517" r:id="rId20"/>
    <p:sldId id="507" r:id="rId21"/>
    <p:sldId id="50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DE6BB"/>
    <a:srgbClr val="FFB03D"/>
    <a:srgbClr val="046389"/>
    <a:srgbClr val="04747F"/>
    <a:srgbClr val="0473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461C31-FC87-B48A-9561-6DFE58760C08}" v="23" dt="2026-06-01T22:02:49.0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230"/>
    <p:restoredTop sz="94648"/>
  </p:normalViewPr>
  <p:slideViewPr>
    <p:cSldViewPr snapToGrid="0">
      <p:cViewPr varScale="1">
        <p:scale>
          <a:sx n="73" d="100"/>
          <a:sy n="73" d="100"/>
        </p:scale>
        <p:origin x="739" y="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brina Sanchez" userId="S::sabrisan@unm.edu::a0ba00b5-9c96-4509-8762-10baf49facdb" providerId="AD" clId="Web-{1E461C31-FC87-B48A-9561-6DFE58760C08}"/>
    <pc:docChg chg="modSld">
      <pc:chgData name="Sabrina Sanchez" userId="S::sabrisan@unm.edu::a0ba00b5-9c96-4509-8762-10baf49facdb" providerId="AD" clId="Web-{1E461C31-FC87-B48A-9561-6DFE58760C08}" dt="2026-06-01T22:02:49.049" v="22"/>
      <pc:docMkLst>
        <pc:docMk/>
      </pc:docMkLst>
      <pc:sldChg chg="modSp">
        <pc:chgData name="Sabrina Sanchez" userId="S::sabrisan@unm.edu::a0ba00b5-9c96-4509-8762-10baf49facdb" providerId="AD" clId="Web-{1E461C31-FC87-B48A-9561-6DFE58760C08}" dt="2026-06-01T22:01:00.582" v="3" actId="20577"/>
        <pc:sldMkLst>
          <pc:docMk/>
          <pc:sldMk cId="1103362381" sldId="451"/>
        </pc:sldMkLst>
        <pc:spChg chg="mod">
          <ac:chgData name="Sabrina Sanchez" userId="S::sabrisan@unm.edu::a0ba00b5-9c96-4509-8762-10baf49facdb" providerId="AD" clId="Web-{1E461C31-FC87-B48A-9561-6DFE58760C08}" dt="2026-06-01T22:01:00.582" v="3" actId="20577"/>
          <ac:spMkLst>
            <pc:docMk/>
            <pc:sldMk cId="1103362381" sldId="451"/>
            <ac:spMk id="6" creationId="{33742C6F-062D-3744-BC8D-235368B9841B}"/>
          </ac:spMkLst>
        </pc:spChg>
      </pc:sldChg>
      <pc:sldChg chg="modSp">
        <pc:chgData name="Sabrina Sanchez" userId="S::sabrisan@unm.edu::a0ba00b5-9c96-4509-8762-10baf49facdb" providerId="AD" clId="Web-{1E461C31-FC87-B48A-9561-6DFE58760C08}" dt="2026-06-01T22:00:50.191" v="2" actId="1076"/>
        <pc:sldMkLst>
          <pc:docMk/>
          <pc:sldMk cId="2417694229" sldId="502"/>
        </pc:sldMkLst>
        <pc:spChg chg="mod">
          <ac:chgData name="Sabrina Sanchez" userId="S::sabrisan@unm.edu::a0ba00b5-9c96-4509-8762-10baf49facdb" providerId="AD" clId="Web-{1E461C31-FC87-B48A-9561-6DFE58760C08}" dt="2026-06-01T22:00:50.191" v="2" actId="1076"/>
          <ac:spMkLst>
            <pc:docMk/>
            <pc:sldMk cId="2417694229" sldId="502"/>
            <ac:spMk id="7" creationId="{5294570F-B86A-4678-8C1A-9AC791966427}"/>
          </ac:spMkLst>
        </pc:spChg>
        <pc:spChg chg="mod">
          <ac:chgData name="Sabrina Sanchez" userId="S::sabrisan@unm.edu::a0ba00b5-9c96-4509-8762-10baf49facdb" providerId="AD" clId="Web-{1E461C31-FC87-B48A-9561-6DFE58760C08}" dt="2026-06-01T22:00:50.191" v="1" actId="1076"/>
          <ac:spMkLst>
            <pc:docMk/>
            <pc:sldMk cId="2417694229" sldId="502"/>
            <ac:spMk id="12" creationId="{81540560-35DA-4E41-9EA0-429ED0B8EC84}"/>
          </ac:spMkLst>
        </pc:spChg>
        <pc:picChg chg="mod">
          <ac:chgData name="Sabrina Sanchez" userId="S::sabrisan@unm.edu::a0ba00b5-9c96-4509-8762-10baf49facdb" providerId="AD" clId="Web-{1E461C31-FC87-B48A-9561-6DFE58760C08}" dt="2026-06-01T22:00:50.175" v="0" actId="1076"/>
          <ac:picMkLst>
            <pc:docMk/>
            <pc:sldMk cId="2417694229" sldId="502"/>
            <ac:picMk id="8" creationId="{286A0603-4479-442F-BF00-8946075AD3C7}"/>
          </ac:picMkLst>
        </pc:picChg>
      </pc:sldChg>
      <pc:sldChg chg="delSp modSp">
        <pc:chgData name="Sabrina Sanchez" userId="S::sabrisan@unm.edu::a0ba00b5-9c96-4509-8762-10baf49facdb" providerId="AD" clId="Web-{1E461C31-FC87-B48A-9561-6DFE58760C08}" dt="2026-06-01T22:02:49.049" v="22"/>
        <pc:sldMkLst>
          <pc:docMk/>
          <pc:sldMk cId="2200886086" sldId="508"/>
        </pc:sldMkLst>
        <pc:spChg chg="mod">
          <ac:chgData name="Sabrina Sanchez" userId="S::sabrisan@unm.edu::a0ba00b5-9c96-4509-8762-10baf49facdb" providerId="AD" clId="Web-{1E461C31-FC87-B48A-9561-6DFE58760C08}" dt="2026-06-01T22:02:22.237" v="17" actId="20577"/>
          <ac:spMkLst>
            <pc:docMk/>
            <pc:sldMk cId="2200886086" sldId="508"/>
            <ac:spMk id="2" creationId="{4886F6A3-8FB7-647C-A8D0-13B1D9516610}"/>
          </ac:spMkLst>
        </pc:spChg>
        <pc:spChg chg="del">
          <ac:chgData name="Sabrina Sanchez" userId="S::sabrisan@unm.edu::a0ba00b5-9c96-4509-8762-10baf49facdb" providerId="AD" clId="Web-{1E461C31-FC87-B48A-9561-6DFE58760C08}" dt="2026-06-01T22:01:14.956" v="4"/>
          <ac:spMkLst>
            <pc:docMk/>
            <pc:sldMk cId="2200886086" sldId="508"/>
            <ac:spMk id="4" creationId="{6BA3EF0F-11A5-481E-B050-6935E92F1186}"/>
          </ac:spMkLst>
        </pc:spChg>
        <pc:graphicFrameChg chg="mod modGraphic">
          <ac:chgData name="Sabrina Sanchez" userId="S::sabrisan@unm.edu::a0ba00b5-9c96-4509-8762-10baf49facdb" providerId="AD" clId="Web-{1E461C31-FC87-B48A-9561-6DFE58760C08}" dt="2026-06-01T22:02:49.049" v="22"/>
          <ac:graphicFrameMkLst>
            <pc:docMk/>
            <pc:sldMk cId="2200886086" sldId="508"/>
            <ac:graphicFrameMk id="7" creationId="{3D877B4A-AE44-3C6B-002D-46574B043383}"/>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a:t>Logic Models &amp; Measuring What Matters / CNPE - March 6, 2018 - Bettez &amp; Binder</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715C032-3C0D-1C4E-A507-C4855A99086F}" type="slidenum">
              <a:rPr lang="en-US" smtClean="0"/>
              <a:t>‹#›</a:t>
            </a:fld>
            <a:endParaRPr lang="en-US"/>
          </a:p>
        </p:txBody>
      </p:sp>
    </p:spTree>
    <p:extLst>
      <p:ext uri="{BB962C8B-B14F-4D97-AF65-F5344CB8AC3E}">
        <p14:creationId xmlns:p14="http://schemas.microsoft.com/office/powerpoint/2010/main" val="115077716"/>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a:t>Logic Models &amp; Measuring What Matters / CNPE - March 6, 2018 - Bettez &amp; Binder</a:t>
            </a: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2279EE-C9AA-D046-89E3-167DE1949E51}" type="datetimeFigureOut">
              <a:rPr lang="en-US" smtClean="0"/>
              <a:t>6/1/2026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4ED40C-4A6F-6849-9002-A0EE080D2303}" type="slidenum">
              <a:rPr lang="en-US" smtClean="0"/>
              <a:t>‹#›</a:t>
            </a:fld>
            <a:endParaRPr lang="en-US"/>
          </a:p>
        </p:txBody>
      </p:sp>
    </p:spTree>
    <p:extLst>
      <p:ext uri="{BB962C8B-B14F-4D97-AF65-F5344CB8AC3E}">
        <p14:creationId xmlns:p14="http://schemas.microsoft.com/office/powerpoint/2010/main" val="2079362103"/>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24ED40C-4A6F-6849-9002-A0EE080D2303}" type="slidenum">
              <a:rPr lang="en-US" smtClean="0"/>
              <a:t>1</a:t>
            </a:fld>
            <a:endParaRPr lang="en-US"/>
          </a:p>
        </p:txBody>
      </p:sp>
      <p:sp>
        <p:nvSpPr>
          <p:cNvPr id="5" name="Header Placeholder 4"/>
          <p:cNvSpPr>
            <a:spLocks noGrp="1"/>
          </p:cNvSpPr>
          <p:nvPr>
            <p:ph type="hdr" sz="quarter" idx="11"/>
          </p:nvPr>
        </p:nvSpPr>
        <p:spPr/>
        <p:txBody>
          <a:bodyPr/>
          <a:lstStyle/>
          <a:p>
            <a:r>
              <a:rPr lang="en-US"/>
              <a:t>Logic Models &amp; Measuring What Matters / CNPE - March 6, 2018 - Bettez &amp; Binder</a:t>
            </a:r>
          </a:p>
        </p:txBody>
      </p:sp>
    </p:spTree>
    <p:extLst>
      <p:ext uri="{BB962C8B-B14F-4D97-AF65-F5344CB8AC3E}">
        <p14:creationId xmlns:p14="http://schemas.microsoft.com/office/powerpoint/2010/main" val="20112409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en-US"/>
              <a:t>Logic Models &amp; Measuring What Matters / CNPE - March 6, 2018 - Bettez &amp; Binder</a:t>
            </a:r>
          </a:p>
        </p:txBody>
      </p:sp>
      <p:sp>
        <p:nvSpPr>
          <p:cNvPr id="5" name="Slide Number Placeholder 4"/>
          <p:cNvSpPr>
            <a:spLocks noGrp="1"/>
          </p:cNvSpPr>
          <p:nvPr>
            <p:ph type="sldNum" sz="quarter" idx="5"/>
          </p:nvPr>
        </p:nvSpPr>
        <p:spPr/>
        <p:txBody>
          <a:bodyPr/>
          <a:lstStyle/>
          <a:p>
            <a:fld id="{624ED40C-4A6F-6849-9002-A0EE080D2303}" type="slidenum">
              <a:rPr lang="en-US" smtClean="0"/>
              <a:t>3</a:t>
            </a:fld>
            <a:endParaRPr lang="en-US"/>
          </a:p>
        </p:txBody>
      </p:sp>
    </p:spTree>
    <p:extLst>
      <p:ext uri="{BB962C8B-B14F-4D97-AF65-F5344CB8AC3E}">
        <p14:creationId xmlns:p14="http://schemas.microsoft.com/office/powerpoint/2010/main" val="12488573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dirty="0"/>
              <a:t>Logic Models &amp; Measuring What Matters / CNPE - March 6, 2018 - Bettez &amp; Binder</a:t>
            </a:r>
          </a:p>
        </p:txBody>
      </p:sp>
      <p:sp>
        <p:nvSpPr>
          <p:cNvPr id="5" name="Slide Number Placeholder 4"/>
          <p:cNvSpPr>
            <a:spLocks noGrp="1"/>
          </p:cNvSpPr>
          <p:nvPr>
            <p:ph type="sldNum" sz="quarter" idx="11"/>
          </p:nvPr>
        </p:nvSpPr>
        <p:spPr/>
        <p:txBody>
          <a:bodyPr/>
          <a:lstStyle/>
          <a:p>
            <a:fld id="{624ED40C-4A6F-6849-9002-A0EE080D2303}" type="slidenum">
              <a:rPr lang="en-US" smtClean="0"/>
              <a:t>6</a:t>
            </a:fld>
            <a:endParaRPr lang="en-US" dirty="0"/>
          </a:p>
        </p:txBody>
      </p:sp>
    </p:spTree>
    <p:extLst>
      <p:ext uri="{BB962C8B-B14F-4D97-AF65-F5344CB8AC3E}">
        <p14:creationId xmlns:p14="http://schemas.microsoft.com/office/powerpoint/2010/main" val="496823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Being judged on something that is</a:t>
            </a:r>
            <a:r>
              <a:rPr lang="en-US" baseline="0" dirty="0"/>
              <a:t> out of your control.  Maybe you don’t have the skill.  Maybe you don’t have the training.  Maybe your influence is small relative to social forces.</a:t>
            </a:r>
            <a:endParaRPr lang="en-US" dirty="0"/>
          </a:p>
        </p:txBody>
      </p:sp>
      <p:sp>
        <p:nvSpPr>
          <p:cNvPr id="4" name="Slide Number Placeholder 3"/>
          <p:cNvSpPr>
            <a:spLocks noGrp="1"/>
          </p:cNvSpPr>
          <p:nvPr>
            <p:ph type="sldNum" sz="quarter" idx="10"/>
          </p:nvPr>
        </p:nvSpPr>
        <p:spPr/>
        <p:txBody>
          <a:bodyPr/>
          <a:lstStyle/>
          <a:p>
            <a:fld id="{AD6ECA7F-587B-A94C-A1B5-BF8DD1EED7AA}" type="slidenum">
              <a:rPr lang="en-US" smtClean="0"/>
              <a:t>7</a:t>
            </a:fld>
            <a:endParaRPr lang="en-US"/>
          </a:p>
        </p:txBody>
      </p:sp>
    </p:spTree>
    <p:extLst>
      <p:ext uri="{BB962C8B-B14F-4D97-AF65-F5344CB8AC3E}">
        <p14:creationId xmlns:p14="http://schemas.microsoft.com/office/powerpoint/2010/main" val="32899170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Here are some examples of words other groups have used.</a:t>
            </a:r>
          </a:p>
        </p:txBody>
      </p:sp>
      <p:sp>
        <p:nvSpPr>
          <p:cNvPr id="4" name="Header Placeholder 3"/>
          <p:cNvSpPr>
            <a:spLocks noGrp="1"/>
          </p:cNvSpPr>
          <p:nvPr>
            <p:ph type="hdr" sz="quarter" idx="10"/>
          </p:nvPr>
        </p:nvSpPr>
        <p:spPr/>
        <p:txBody>
          <a:bodyPr/>
          <a:lstStyle/>
          <a:p>
            <a:r>
              <a:rPr lang="en-US" dirty="0"/>
              <a:t>Logic Models &amp; Measuring What Matters / CNPE - March 6, 2018 - Bettez &amp; Binder</a:t>
            </a:r>
          </a:p>
        </p:txBody>
      </p:sp>
      <p:sp>
        <p:nvSpPr>
          <p:cNvPr id="5" name="Slide Number Placeholder 4"/>
          <p:cNvSpPr>
            <a:spLocks noGrp="1"/>
          </p:cNvSpPr>
          <p:nvPr>
            <p:ph type="sldNum" sz="quarter" idx="11"/>
          </p:nvPr>
        </p:nvSpPr>
        <p:spPr/>
        <p:txBody>
          <a:bodyPr/>
          <a:lstStyle/>
          <a:p>
            <a:fld id="{624ED40C-4A6F-6849-9002-A0EE080D2303}" type="slidenum">
              <a:rPr lang="en-US" smtClean="0"/>
              <a:t>9</a:t>
            </a:fld>
            <a:endParaRPr lang="en-US" dirty="0"/>
          </a:p>
        </p:txBody>
      </p:sp>
    </p:spTree>
    <p:extLst>
      <p:ext uri="{BB962C8B-B14F-4D97-AF65-F5344CB8AC3E}">
        <p14:creationId xmlns:p14="http://schemas.microsoft.com/office/powerpoint/2010/main" val="32148561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r>
              <a:rPr lang="en-US"/>
              <a:t>9 June 2026</a:t>
            </a:r>
          </a:p>
        </p:txBody>
      </p:sp>
      <p:sp>
        <p:nvSpPr>
          <p:cNvPr id="5" name="Footer Placeholder 4"/>
          <p:cNvSpPr>
            <a:spLocks noGrp="1"/>
          </p:cNvSpPr>
          <p:nvPr>
            <p:ph type="ftr" sz="quarter" idx="11"/>
          </p:nvPr>
        </p:nvSpPr>
        <p:spPr/>
        <p:txBody>
          <a:bodyPr/>
          <a:lstStyle/>
          <a:p>
            <a:r>
              <a:rPr lang="en-US"/>
              <a:t>2026 UNM Evaluation Lab Summer Institute​</a:t>
            </a:r>
          </a:p>
        </p:txBody>
      </p:sp>
      <p:sp>
        <p:nvSpPr>
          <p:cNvPr id="6" name="Slide Number Placeholder 5"/>
          <p:cNvSpPr>
            <a:spLocks noGrp="1"/>
          </p:cNvSpPr>
          <p:nvPr>
            <p:ph type="sldNum" sz="quarter" idx="12"/>
          </p:nvPr>
        </p:nvSpPr>
        <p:spPr/>
        <p:txBody>
          <a:bodyPr/>
          <a:lstStyle/>
          <a:p>
            <a:fld id="{363DAF05-A6C4-DF48-B275-09B3C3D07AB0}"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9 June 2026</a:t>
            </a:r>
          </a:p>
        </p:txBody>
      </p:sp>
      <p:sp>
        <p:nvSpPr>
          <p:cNvPr id="5" name="Footer Placeholder 4"/>
          <p:cNvSpPr>
            <a:spLocks noGrp="1"/>
          </p:cNvSpPr>
          <p:nvPr>
            <p:ph type="ftr" sz="quarter" idx="11"/>
          </p:nvPr>
        </p:nvSpPr>
        <p:spPr/>
        <p:txBody>
          <a:bodyPr/>
          <a:lstStyle/>
          <a:p>
            <a:r>
              <a:rPr lang="en-US"/>
              <a:t>2026 UNM Evaluation Lab Summer Institute​</a:t>
            </a:r>
          </a:p>
        </p:txBody>
      </p:sp>
      <p:sp>
        <p:nvSpPr>
          <p:cNvPr id="6" name="Slide Number Placeholder 5"/>
          <p:cNvSpPr>
            <a:spLocks noGrp="1"/>
          </p:cNvSpPr>
          <p:nvPr>
            <p:ph type="sldNum" sz="quarter" idx="12"/>
          </p:nvPr>
        </p:nvSpPr>
        <p:spPr/>
        <p:txBody>
          <a:bodyPr/>
          <a:lstStyle/>
          <a:p>
            <a:fld id="{363DAF05-A6C4-DF48-B275-09B3C3D07AB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9 June 2026</a:t>
            </a:r>
          </a:p>
        </p:txBody>
      </p:sp>
      <p:sp>
        <p:nvSpPr>
          <p:cNvPr id="5" name="Footer Placeholder 4"/>
          <p:cNvSpPr>
            <a:spLocks noGrp="1"/>
          </p:cNvSpPr>
          <p:nvPr>
            <p:ph type="ftr" sz="quarter" idx="11"/>
          </p:nvPr>
        </p:nvSpPr>
        <p:spPr/>
        <p:txBody>
          <a:bodyPr/>
          <a:lstStyle/>
          <a:p>
            <a:r>
              <a:rPr lang="en-US"/>
              <a:t>2026 UNM Evaluation Lab Summer Institute​</a:t>
            </a:r>
          </a:p>
        </p:txBody>
      </p:sp>
      <p:sp>
        <p:nvSpPr>
          <p:cNvPr id="6" name="Slide Number Placeholder 5"/>
          <p:cNvSpPr>
            <a:spLocks noGrp="1"/>
          </p:cNvSpPr>
          <p:nvPr>
            <p:ph type="sldNum" sz="quarter" idx="12"/>
          </p:nvPr>
        </p:nvSpPr>
        <p:spPr/>
        <p:txBody>
          <a:bodyPr/>
          <a:lstStyle/>
          <a:p>
            <a:fld id="{363DAF05-A6C4-DF48-B275-09B3C3D07AB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199" y="6356350"/>
            <a:ext cx="2996381" cy="365125"/>
          </a:xfrm>
        </p:spPr>
        <p:txBody>
          <a:bodyPr/>
          <a:lstStyle/>
          <a:p>
            <a:r>
              <a:rPr lang="en-US"/>
              <a:t>9 June 2026</a:t>
            </a:r>
            <a:endParaRPr lang="en-US" dirty="0"/>
          </a:p>
        </p:txBody>
      </p:sp>
      <p:sp>
        <p:nvSpPr>
          <p:cNvPr id="5" name="Footer Placeholder 4"/>
          <p:cNvSpPr>
            <a:spLocks noGrp="1"/>
          </p:cNvSpPr>
          <p:nvPr>
            <p:ph type="ftr" sz="quarter" idx="11"/>
          </p:nvPr>
        </p:nvSpPr>
        <p:spPr/>
        <p:txBody>
          <a:bodyPr/>
          <a:lstStyle/>
          <a:p>
            <a:r>
              <a:rPr lang="en-US"/>
              <a:t>2026 UNM Evaluation Lab Summer Institute​</a:t>
            </a:r>
          </a:p>
        </p:txBody>
      </p:sp>
      <p:sp>
        <p:nvSpPr>
          <p:cNvPr id="6" name="Slide Number Placeholder 5"/>
          <p:cNvSpPr>
            <a:spLocks noGrp="1"/>
          </p:cNvSpPr>
          <p:nvPr>
            <p:ph type="sldNum" sz="quarter" idx="12"/>
          </p:nvPr>
        </p:nvSpPr>
        <p:spPr/>
        <p:txBody>
          <a:bodyPr/>
          <a:lstStyle/>
          <a:p>
            <a:fld id="{363DAF05-A6C4-DF48-B275-09B3C3D07AB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9 June 2026</a:t>
            </a:r>
          </a:p>
        </p:txBody>
      </p:sp>
      <p:sp>
        <p:nvSpPr>
          <p:cNvPr id="5" name="Footer Placeholder 4"/>
          <p:cNvSpPr>
            <a:spLocks noGrp="1"/>
          </p:cNvSpPr>
          <p:nvPr>
            <p:ph type="ftr" sz="quarter" idx="11"/>
          </p:nvPr>
        </p:nvSpPr>
        <p:spPr/>
        <p:txBody>
          <a:bodyPr/>
          <a:lstStyle/>
          <a:p>
            <a:r>
              <a:rPr lang="en-US"/>
              <a:t>2026 UNM Evaluation Lab Summer Institute​</a:t>
            </a:r>
          </a:p>
        </p:txBody>
      </p:sp>
      <p:sp>
        <p:nvSpPr>
          <p:cNvPr id="6" name="Slide Number Placeholder 5"/>
          <p:cNvSpPr>
            <a:spLocks noGrp="1"/>
          </p:cNvSpPr>
          <p:nvPr>
            <p:ph type="sldNum" sz="quarter" idx="12"/>
          </p:nvPr>
        </p:nvSpPr>
        <p:spPr/>
        <p:txBody>
          <a:bodyPr/>
          <a:lstStyle/>
          <a:p>
            <a:fld id="{363DAF05-A6C4-DF48-B275-09B3C3D07AB0}"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a:t>9 June 2026</a:t>
            </a:r>
            <a:endParaRPr lang="en-US" dirty="0"/>
          </a:p>
        </p:txBody>
      </p:sp>
      <p:sp>
        <p:nvSpPr>
          <p:cNvPr id="6" name="Footer Placeholder 5"/>
          <p:cNvSpPr>
            <a:spLocks noGrp="1"/>
          </p:cNvSpPr>
          <p:nvPr>
            <p:ph type="ftr" sz="quarter" idx="11"/>
          </p:nvPr>
        </p:nvSpPr>
        <p:spPr/>
        <p:txBody>
          <a:bodyPr/>
          <a:lstStyle/>
          <a:p>
            <a:r>
              <a:rPr lang="en-US"/>
              <a:t>2026 UNM Evaluation Lab Summer Institute​</a:t>
            </a:r>
            <a:endParaRPr lang="en-US" dirty="0"/>
          </a:p>
        </p:txBody>
      </p:sp>
      <p:sp>
        <p:nvSpPr>
          <p:cNvPr id="7" name="Slide Number Placeholder 6"/>
          <p:cNvSpPr>
            <a:spLocks noGrp="1"/>
          </p:cNvSpPr>
          <p:nvPr>
            <p:ph type="sldNum" sz="quarter" idx="12"/>
          </p:nvPr>
        </p:nvSpPr>
        <p:spPr/>
        <p:txBody>
          <a:bodyPr/>
          <a:lstStyle/>
          <a:p>
            <a:fld id="{363DAF05-A6C4-DF48-B275-09B3C3D07AB0}"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a:t>9 June 2026</a:t>
            </a:r>
          </a:p>
        </p:txBody>
      </p:sp>
      <p:sp>
        <p:nvSpPr>
          <p:cNvPr id="8" name="Footer Placeholder 7"/>
          <p:cNvSpPr>
            <a:spLocks noGrp="1"/>
          </p:cNvSpPr>
          <p:nvPr>
            <p:ph type="ftr" sz="quarter" idx="11"/>
          </p:nvPr>
        </p:nvSpPr>
        <p:spPr/>
        <p:txBody>
          <a:bodyPr/>
          <a:lstStyle/>
          <a:p>
            <a:r>
              <a:rPr lang="en-US"/>
              <a:t>2026 UNM Evaluation Lab Summer Institute​</a:t>
            </a:r>
          </a:p>
        </p:txBody>
      </p:sp>
      <p:sp>
        <p:nvSpPr>
          <p:cNvPr id="9" name="Slide Number Placeholder 8"/>
          <p:cNvSpPr>
            <a:spLocks noGrp="1"/>
          </p:cNvSpPr>
          <p:nvPr>
            <p:ph type="sldNum" sz="quarter" idx="12"/>
          </p:nvPr>
        </p:nvSpPr>
        <p:spPr/>
        <p:txBody>
          <a:bodyPr/>
          <a:lstStyle/>
          <a:p>
            <a:fld id="{363DAF05-A6C4-DF48-B275-09B3C3D07AB0}"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n-US"/>
              <a:t>9 June 2026</a:t>
            </a:r>
          </a:p>
        </p:txBody>
      </p:sp>
      <p:sp>
        <p:nvSpPr>
          <p:cNvPr id="4" name="Footer Placeholder 3"/>
          <p:cNvSpPr>
            <a:spLocks noGrp="1"/>
          </p:cNvSpPr>
          <p:nvPr>
            <p:ph type="ftr" sz="quarter" idx="11"/>
          </p:nvPr>
        </p:nvSpPr>
        <p:spPr/>
        <p:txBody>
          <a:bodyPr/>
          <a:lstStyle/>
          <a:p>
            <a:r>
              <a:rPr lang="en-US"/>
              <a:t>2026 UNM Evaluation Lab Summer Institute​</a:t>
            </a:r>
          </a:p>
        </p:txBody>
      </p:sp>
      <p:sp>
        <p:nvSpPr>
          <p:cNvPr id="5" name="Slide Number Placeholder 4"/>
          <p:cNvSpPr>
            <a:spLocks noGrp="1"/>
          </p:cNvSpPr>
          <p:nvPr>
            <p:ph type="sldNum" sz="quarter" idx="12"/>
          </p:nvPr>
        </p:nvSpPr>
        <p:spPr/>
        <p:txBody>
          <a:bodyPr/>
          <a:lstStyle/>
          <a:p>
            <a:fld id="{363DAF05-A6C4-DF48-B275-09B3C3D07AB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9 June 2026</a:t>
            </a:r>
          </a:p>
        </p:txBody>
      </p:sp>
      <p:sp>
        <p:nvSpPr>
          <p:cNvPr id="3" name="Footer Placeholder 2"/>
          <p:cNvSpPr>
            <a:spLocks noGrp="1"/>
          </p:cNvSpPr>
          <p:nvPr>
            <p:ph type="ftr" sz="quarter" idx="11"/>
          </p:nvPr>
        </p:nvSpPr>
        <p:spPr/>
        <p:txBody>
          <a:bodyPr/>
          <a:lstStyle/>
          <a:p>
            <a:r>
              <a:rPr lang="en-US"/>
              <a:t>2026 UNM Evaluation Lab Summer Institute​</a:t>
            </a:r>
          </a:p>
        </p:txBody>
      </p:sp>
      <p:sp>
        <p:nvSpPr>
          <p:cNvPr id="4" name="Slide Number Placeholder 3"/>
          <p:cNvSpPr>
            <a:spLocks noGrp="1"/>
          </p:cNvSpPr>
          <p:nvPr>
            <p:ph type="sldNum" sz="quarter" idx="12"/>
          </p:nvPr>
        </p:nvSpPr>
        <p:spPr/>
        <p:txBody>
          <a:bodyPr/>
          <a:lstStyle/>
          <a:p>
            <a:fld id="{363DAF05-A6C4-DF48-B275-09B3C3D07AB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9 June 2026</a:t>
            </a:r>
          </a:p>
        </p:txBody>
      </p:sp>
      <p:sp>
        <p:nvSpPr>
          <p:cNvPr id="6" name="Footer Placeholder 5"/>
          <p:cNvSpPr>
            <a:spLocks noGrp="1"/>
          </p:cNvSpPr>
          <p:nvPr>
            <p:ph type="ftr" sz="quarter" idx="11"/>
          </p:nvPr>
        </p:nvSpPr>
        <p:spPr/>
        <p:txBody>
          <a:bodyPr/>
          <a:lstStyle/>
          <a:p>
            <a:r>
              <a:rPr lang="en-US"/>
              <a:t>2026 UNM Evaluation Lab Summer Institute​</a:t>
            </a:r>
          </a:p>
        </p:txBody>
      </p:sp>
      <p:sp>
        <p:nvSpPr>
          <p:cNvPr id="7" name="Slide Number Placeholder 6"/>
          <p:cNvSpPr>
            <a:spLocks noGrp="1"/>
          </p:cNvSpPr>
          <p:nvPr>
            <p:ph type="sldNum" sz="quarter" idx="12"/>
          </p:nvPr>
        </p:nvSpPr>
        <p:spPr/>
        <p:txBody>
          <a:bodyPr/>
          <a:lstStyle/>
          <a:p>
            <a:fld id="{363DAF05-A6C4-DF48-B275-09B3C3D07AB0}"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9 June 2026</a:t>
            </a:r>
          </a:p>
        </p:txBody>
      </p:sp>
      <p:sp>
        <p:nvSpPr>
          <p:cNvPr id="6" name="Footer Placeholder 5"/>
          <p:cNvSpPr>
            <a:spLocks noGrp="1"/>
          </p:cNvSpPr>
          <p:nvPr>
            <p:ph type="ftr" sz="quarter" idx="11"/>
          </p:nvPr>
        </p:nvSpPr>
        <p:spPr/>
        <p:txBody>
          <a:bodyPr/>
          <a:lstStyle/>
          <a:p>
            <a:r>
              <a:rPr lang="en-US"/>
              <a:t>2026 UNM Evaluation Lab Summer Institute​</a:t>
            </a:r>
          </a:p>
        </p:txBody>
      </p:sp>
      <p:sp>
        <p:nvSpPr>
          <p:cNvPr id="7" name="Slide Number Placeholder 6"/>
          <p:cNvSpPr>
            <a:spLocks noGrp="1"/>
          </p:cNvSpPr>
          <p:nvPr>
            <p:ph type="sldNum" sz="quarter" idx="12"/>
          </p:nvPr>
        </p:nvSpPr>
        <p:spPr/>
        <p:txBody>
          <a:bodyPr/>
          <a:lstStyle/>
          <a:p>
            <a:fld id="{363DAF05-A6C4-DF48-B275-09B3C3D07AB0}"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9 June 2026</a:t>
            </a: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2026 UNM Evaluation Lab Summer Institute​</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3DAF05-A6C4-DF48-B275-09B3C3D07AB0}" type="slidenum">
              <a:rPr lang="en-US" smtClean="0"/>
              <a:t>‹#›</a:t>
            </a:fld>
            <a:endParaRPr lang="en-US"/>
          </a:p>
        </p:txBody>
      </p:sp>
    </p:spTree>
    <p:extLst>
      <p:ext uri="{BB962C8B-B14F-4D97-AF65-F5344CB8AC3E}">
        <p14:creationId xmlns:p14="http://schemas.microsoft.com/office/powerpoint/2010/main" val="38088118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svgsilh.com/image/37460.html"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69695" y="2048647"/>
            <a:ext cx="9184004" cy="1655118"/>
          </a:xfrm>
        </p:spPr>
        <p:txBody>
          <a:bodyPr>
            <a:noAutofit/>
          </a:bodyPr>
          <a:lstStyle/>
          <a:p>
            <a:r>
              <a:rPr lang="en-US" dirty="0"/>
              <a:t>Day 2: </a:t>
            </a:r>
            <a:br>
              <a:rPr lang="en-US" dirty="0"/>
            </a:br>
            <a:r>
              <a:rPr lang="en-US" dirty="0"/>
              <a:t>Measuring what matters </a:t>
            </a:r>
            <a:br>
              <a:rPr lang="en-US" dirty="0"/>
            </a:br>
            <a:r>
              <a:rPr lang="en-US" sz="4000" spc="-15" dirty="0">
                <a:solidFill>
                  <a:prstClr val="black"/>
                </a:solidFill>
                <a:latin typeface="Calibri"/>
                <a:cs typeface="Calibri"/>
              </a:rPr>
              <a:t>Defining Success through Rubrics</a:t>
            </a:r>
            <a:br>
              <a:rPr lang="en-US" dirty="0">
                <a:solidFill>
                  <a:prstClr val="black"/>
                </a:solidFill>
                <a:latin typeface="Calibri"/>
                <a:cs typeface="Calibri"/>
              </a:rPr>
            </a:br>
            <a:endParaRPr lang="en-US" dirty="0"/>
          </a:p>
        </p:txBody>
      </p:sp>
      <p:sp>
        <p:nvSpPr>
          <p:cNvPr id="3" name="Subtitle 2"/>
          <p:cNvSpPr>
            <a:spLocks noGrp="1"/>
          </p:cNvSpPr>
          <p:nvPr>
            <p:ph type="subTitle" idx="1"/>
          </p:nvPr>
        </p:nvSpPr>
        <p:spPr>
          <a:xfrm>
            <a:off x="2093440" y="3502214"/>
            <a:ext cx="8005119" cy="2370286"/>
          </a:xfrm>
        </p:spPr>
        <p:txBody>
          <a:bodyPr>
            <a:normAutofit/>
          </a:bodyPr>
          <a:lstStyle/>
          <a:p>
            <a:r>
              <a:rPr lang="en-US" sz="3600" dirty="0"/>
              <a:t>UNM Evaluation Lab </a:t>
            </a:r>
          </a:p>
          <a:p>
            <a:r>
              <a:rPr lang="en-US" sz="3600" dirty="0"/>
              <a:t>2026 Summer Institute</a:t>
            </a:r>
          </a:p>
          <a:p>
            <a:r>
              <a:rPr lang="en-US" sz="2800" dirty="0"/>
              <a:t>9 June 2026</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920" y="5261767"/>
            <a:ext cx="3946512" cy="790583"/>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32500" y="4900961"/>
            <a:ext cx="1512196" cy="1512196"/>
          </a:xfrm>
          <a:prstGeom prst="rect">
            <a:avLst/>
          </a:prstGeom>
        </p:spPr>
      </p:pic>
    </p:spTree>
    <p:extLst>
      <p:ext uri="{BB962C8B-B14F-4D97-AF65-F5344CB8AC3E}">
        <p14:creationId xmlns:p14="http://schemas.microsoft.com/office/powerpoint/2010/main" val="16595415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A7552-9301-2C44-AA76-0F733E2EA115}"/>
              </a:ext>
            </a:extLst>
          </p:cNvPr>
          <p:cNvSpPr>
            <a:spLocks noGrp="1"/>
          </p:cNvSpPr>
          <p:nvPr>
            <p:ph type="title"/>
          </p:nvPr>
        </p:nvSpPr>
        <p:spPr>
          <a:xfrm>
            <a:off x="838200" y="365125"/>
            <a:ext cx="5631180" cy="2915285"/>
          </a:xfrm>
          <a:ln>
            <a:solidFill>
              <a:schemeClr val="tx1"/>
            </a:solidFill>
          </a:ln>
        </p:spPr>
        <p:txBody>
          <a:bodyPr/>
          <a:lstStyle/>
          <a:p>
            <a:r>
              <a:rPr lang="en-US" dirty="0"/>
              <a:t>Step 3: </a:t>
            </a:r>
            <a:br>
              <a:rPr lang="en-US" dirty="0"/>
            </a:br>
            <a:r>
              <a:rPr lang="en-US" dirty="0"/>
              <a:t>Describe levels 1-3, based on experience</a:t>
            </a:r>
          </a:p>
        </p:txBody>
      </p:sp>
      <p:sp>
        <p:nvSpPr>
          <p:cNvPr id="3" name="Content Placeholder 2">
            <a:extLst>
              <a:ext uri="{FF2B5EF4-FFF2-40B4-BE49-F238E27FC236}">
                <a16:creationId xmlns:a16="http://schemas.microsoft.com/office/drawing/2014/main" id="{312582F3-3E08-4845-9F88-D16A79F2081F}"/>
              </a:ext>
            </a:extLst>
          </p:cNvPr>
          <p:cNvSpPr>
            <a:spLocks noGrp="1"/>
          </p:cNvSpPr>
          <p:nvPr>
            <p:ph idx="1"/>
          </p:nvPr>
        </p:nvSpPr>
        <p:spPr>
          <a:xfrm>
            <a:off x="838200" y="3577591"/>
            <a:ext cx="10515600" cy="2548890"/>
          </a:xfrm>
        </p:spPr>
        <p:txBody>
          <a:bodyPr/>
          <a:lstStyle/>
          <a:p>
            <a:r>
              <a:rPr lang="en-US" dirty="0"/>
              <a:t>Level 1 is the worst possible scenario you have seen or worry that could happen</a:t>
            </a:r>
          </a:p>
          <a:p>
            <a:r>
              <a:rPr lang="en-US" dirty="0"/>
              <a:t>Level 3 should be the best you have seen in your organization</a:t>
            </a:r>
          </a:p>
          <a:p>
            <a:pPr marL="0" indent="0">
              <a:buNone/>
            </a:pPr>
            <a:r>
              <a:rPr lang="en-US" dirty="0"/>
              <a:t>(Tip: start with level 3 and 1, then 2)</a:t>
            </a:r>
          </a:p>
        </p:txBody>
      </p:sp>
      <p:sp>
        <p:nvSpPr>
          <p:cNvPr id="4" name="Slide Number Placeholder 3">
            <a:extLst>
              <a:ext uri="{FF2B5EF4-FFF2-40B4-BE49-F238E27FC236}">
                <a16:creationId xmlns:a16="http://schemas.microsoft.com/office/drawing/2014/main" id="{969CA800-7F72-8F46-B4D6-B49578E335DA}"/>
              </a:ext>
            </a:extLst>
          </p:cNvPr>
          <p:cNvSpPr>
            <a:spLocks noGrp="1"/>
          </p:cNvSpPr>
          <p:nvPr>
            <p:ph type="sldNum" sz="quarter" idx="12"/>
          </p:nvPr>
        </p:nvSpPr>
        <p:spPr/>
        <p:txBody>
          <a:bodyPr/>
          <a:lstStyle/>
          <a:p>
            <a:fld id="{363DAF05-A6C4-DF48-B275-09B3C3D07AB0}" type="slidenum">
              <a:rPr lang="en-US" smtClean="0"/>
              <a:t>10</a:t>
            </a:fld>
            <a:endParaRPr lang="en-US" dirty="0"/>
          </a:p>
        </p:txBody>
      </p:sp>
      <p:sp>
        <p:nvSpPr>
          <p:cNvPr id="5" name="Date Placeholder 4">
            <a:extLst>
              <a:ext uri="{FF2B5EF4-FFF2-40B4-BE49-F238E27FC236}">
                <a16:creationId xmlns:a16="http://schemas.microsoft.com/office/drawing/2014/main" id="{2BC993E2-9F52-E142-AC0F-05B3F89BC16B}"/>
              </a:ext>
            </a:extLst>
          </p:cNvPr>
          <p:cNvSpPr>
            <a:spLocks noGrp="1"/>
          </p:cNvSpPr>
          <p:nvPr>
            <p:ph type="dt" sz="half" idx="10"/>
          </p:nvPr>
        </p:nvSpPr>
        <p:spPr/>
        <p:txBody>
          <a:bodyPr/>
          <a:lstStyle/>
          <a:p>
            <a:r>
              <a:rPr lang="en-US"/>
              <a:t>9 June 2026</a:t>
            </a:r>
          </a:p>
        </p:txBody>
      </p:sp>
      <p:sp>
        <p:nvSpPr>
          <p:cNvPr id="6" name="Footer Placeholder 5">
            <a:extLst>
              <a:ext uri="{FF2B5EF4-FFF2-40B4-BE49-F238E27FC236}">
                <a16:creationId xmlns:a16="http://schemas.microsoft.com/office/drawing/2014/main" id="{08A8EC1C-F883-3B4D-B876-79B61672442A}"/>
              </a:ext>
            </a:extLst>
          </p:cNvPr>
          <p:cNvSpPr>
            <a:spLocks noGrp="1"/>
          </p:cNvSpPr>
          <p:nvPr>
            <p:ph type="ftr" sz="quarter" idx="11"/>
          </p:nvPr>
        </p:nvSpPr>
        <p:spPr/>
        <p:txBody>
          <a:bodyPr/>
          <a:lstStyle/>
          <a:p>
            <a:r>
              <a:rPr lang="en-US"/>
              <a:t>2026 UNM Evaluation Lab Summer Institute​</a:t>
            </a:r>
          </a:p>
        </p:txBody>
      </p:sp>
    </p:spTree>
    <p:extLst>
      <p:ext uri="{BB962C8B-B14F-4D97-AF65-F5344CB8AC3E}">
        <p14:creationId xmlns:p14="http://schemas.microsoft.com/office/powerpoint/2010/main" val="2843284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F438D-D262-9340-9196-52EA8596FDC8}"/>
              </a:ext>
            </a:extLst>
          </p:cNvPr>
          <p:cNvSpPr>
            <a:spLocks noGrp="1"/>
          </p:cNvSpPr>
          <p:nvPr>
            <p:ph type="title"/>
          </p:nvPr>
        </p:nvSpPr>
        <p:spPr>
          <a:xfrm>
            <a:off x="838200" y="673735"/>
            <a:ext cx="4225290" cy="1325563"/>
          </a:xfrm>
          <a:ln>
            <a:solidFill>
              <a:schemeClr val="tx1"/>
            </a:solidFill>
          </a:ln>
        </p:spPr>
        <p:txBody>
          <a:bodyPr>
            <a:normAutofit/>
          </a:bodyPr>
          <a:lstStyle/>
          <a:p>
            <a:r>
              <a:rPr lang="en-US" dirty="0"/>
              <a:t>Step 4:  </a:t>
            </a:r>
            <a:br>
              <a:rPr lang="en-US" dirty="0"/>
            </a:br>
            <a:r>
              <a:rPr lang="en-US" dirty="0"/>
              <a:t>Aspire!</a:t>
            </a:r>
          </a:p>
        </p:txBody>
      </p:sp>
      <p:sp>
        <p:nvSpPr>
          <p:cNvPr id="3" name="Content Placeholder 2">
            <a:extLst>
              <a:ext uri="{FF2B5EF4-FFF2-40B4-BE49-F238E27FC236}">
                <a16:creationId xmlns:a16="http://schemas.microsoft.com/office/drawing/2014/main" id="{3FB6C96D-BBEC-DF4F-96E5-8D4038B2041F}"/>
              </a:ext>
            </a:extLst>
          </p:cNvPr>
          <p:cNvSpPr>
            <a:spLocks noGrp="1"/>
          </p:cNvSpPr>
          <p:nvPr>
            <p:ph idx="1"/>
          </p:nvPr>
        </p:nvSpPr>
        <p:spPr>
          <a:xfrm>
            <a:off x="838200" y="2511425"/>
            <a:ext cx="10515600" cy="2152015"/>
          </a:xfrm>
        </p:spPr>
        <p:txBody>
          <a:bodyPr/>
          <a:lstStyle/>
          <a:p>
            <a:r>
              <a:rPr lang="en-US" dirty="0"/>
              <a:t>Level 4 is what going beyond the best you have seen</a:t>
            </a:r>
          </a:p>
          <a:p>
            <a:r>
              <a:rPr lang="en-US" dirty="0"/>
              <a:t>Aspirational</a:t>
            </a:r>
          </a:p>
        </p:txBody>
      </p:sp>
      <p:sp>
        <p:nvSpPr>
          <p:cNvPr id="4" name="Slide Number Placeholder 3">
            <a:extLst>
              <a:ext uri="{FF2B5EF4-FFF2-40B4-BE49-F238E27FC236}">
                <a16:creationId xmlns:a16="http://schemas.microsoft.com/office/drawing/2014/main" id="{819B326D-ECD8-EF4E-BEDE-37A4075F61D1}"/>
              </a:ext>
            </a:extLst>
          </p:cNvPr>
          <p:cNvSpPr>
            <a:spLocks noGrp="1"/>
          </p:cNvSpPr>
          <p:nvPr>
            <p:ph type="sldNum" sz="quarter" idx="12"/>
          </p:nvPr>
        </p:nvSpPr>
        <p:spPr/>
        <p:txBody>
          <a:bodyPr/>
          <a:lstStyle/>
          <a:p>
            <a:fld id="{363DAF05-A6C4-DF48-B275-09B3C3D07AB0}" type="slidenum">
              <a:rPr lang="en-US" smtClean="0"/>
              <a:t>11</a:t>
            </a:fld>
            <a:endParaRPr lang="en-US" dirty="0"/>
          </a:p>
        </p:txBody>
      </p:sp>
      <p:sp>
        <p:nvSpPr>
          <p:cNvPr id="5" name="Date Placeholder 4">
            <a:extLst>
              <a:ext uri="{FF2B5EF4-FFF2-40B4-BE49-F238E27FC236}">
                <a16:creationId xmlns:a16="http://schemas.microsoft.com/office/drawing/2014/main" id="{DE62E9BC-958A-CB4A-913C-D082C8544675}"/>
              </a:ext>
            </a:extLst>
          </p:cNvPr>
          <p:cNvSpPr>
            <a:spLocks noGrp="1"/>
          </p:cNvSpPr>
          <p:nvPr>
            <p:ph type="dt" sz="half" idx="10"/>
          </p:nvPr>
        </p:nvSpPr>
        <p:spPr/>
        <p:txBody>
          <a:bodyPr/>
          <a:lstStyle/>
          <a:p>
            <a:r>
              <a:rPr lang="en-US"/>
              <a:t>9 June 2026</a:t>
            </a:r>
          </a:p>
        </p:txBody>
      </p:sp>
      <p:sp>
        <p:nvSpPr>
          <p:cNvPr id="6" name="Footer Placeholder 5">
            <a:extLst>
              <a:ext uri="{FF2B5EF4-FFF2-40B4-BE49-F238E27FC236}">
                <a16:creationId xmlns:a16="http://schemas.microsoft.com/office/drawing/2014/main" id="{4E673507-65A6-D946-A1EC-AF586D6F7F81}"/>
              </a:ext>
            </a:extLst>
          </p:cNvPr>
          <p:cNvSpPr>
            <a:spLocks noGrp="1"/>
          </p:cNvSpPr>
          <p:nvPr>
            <p:ph type="ftr" sz="quarter" idx="11"/>
          </p:nvPr>
        </p:nvSpPr>
        <p:spPr/>
        <p:txBody>
          <a:bodyPr/>
          <a:lstStyle/>
          <a:p>
            <a:r>
              <a:rPr lang="en-US"/>
              <a:t>2026 UNM Evaluation Lab Summer Institute​</a:t>
            </a:r>
          </a:p>
        </p:txBody>
      </p:sp>
    </p:spTree>
    <p:extLst>
      <p:ext uri="{BB962C8B-B14F-4D97-AF65-F5344CB8AC3E}">
        <p14:creationId xmlns:p14="http://schemas.microsoft.com/office/powerpoint/2010/main" val="16129194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047EA74-899D-5B4B-BD1D-B4B5A83C959C}"/>
              </a:ext>
            </a:extLst>
          </p:cNvPr>
          <p:cNvSpPr>
            <a:spLocks noGrp="1"/>
          </p:cNvSpPr>
          <p:nvPr>
            <p:ph type="sldNum" sz="quarter" idx="12"/>
          </p:nvPr>
        </p:nvSpPr>
        <p:spPr/>
        <p:txBody>
          <a:bodyPr/>
          <a:lstStyle/>
          <a:p>
            <a:fld id="{363DAF05-A6C4-DF48-B275-09B3C3D07AB0}" type="slidenum">
              <a:rPr lang="en-US" smtClean="0"/>
              <a:t>12</a:t>
            </a:fld>
            <a:endParaRPr lang="en-US" dirty="0"/>
          </a:p>
        </p:txBody>
      </p:sp>
      <p:pic>
        <p:nvPicPr>
          <p:cNvPr id="4" name="Picture 3">
            <a:extLst>
              <a:ext uri="{FF2B5EF4-FFF2-40B4-BE49-F238E27FC236}">
                <a16:creationId xmlns:a16="http://schemas.microsoft.com/office/drawing/2014/main" id="{0EA0645B-8580-704C-A9AD-92D98E22E4BA}"/>
              </a:ext>
            </a:extLst>
          </p:cNvPr>
          <p:cNvPicPr>
            <a:picLocks noChangeAspect="1"/>
          </p:cNvPicPr>
          <p:nvPr/>
        </p:nvPicPr>
        <p:blipFill>
          <a:blip r:embed="rId2"/>
          <a:stretch>
            <a:fillRect/>
          </a:stretch>
        </p:blipFill>
        <p:spPr>
          <a:xfrm>
            <a:off x="-150341" y="-86497"/>
            <a:ext cx="12492681" cy="7451124"/>
          </a:xfrm>
          <a:prstGeom prst="rect">
            <a:avLst/>
          </a:prstGeom>
        </p:spPr>
      </p:pic>
      <p:sp>
        <p:nvSpPr>
          <p:cNvPr id="3" name="Date Placeholder 2">
            <a:extLst>
              <a:ext uri="{FF2B5EF4-FFF2-40B4-BE49-F238E27FC236}">
                <a16:creationId xmlns:a16="http://schemas.microsoft.com/office/drawing/2014/main" id="{801651E3-C881-434A-8317-91A0989D9EFD}"/>
              </a:ext>
            </a:extLst>
          </p:cNvPr>
          <p:cNvSpPr>
            <a:spLocks noGrp="1"/>
          </p:cNvSpPr>
          <p:nvPr>
            <p:ph type="dt" sz="half" idx="10"/>
          </p:nvPr>
        </p:nvSpPr>
        <p:spPr/>
        <p:txBody>
          <a:bodyPr/>
          <a:lstStyle/>
          <a:p>
            <a:r>
              <a:rPr lang="en-US"/>
              <a:t>9 June 2026</a:t>
            </a:r>
          </a:p>
        </p:txBody>
      </p:sp>
      <p:sp>
        <p:nvSpPr>
          <p:cNvPr id="5" name="Footer Placeholder 4">
            <a:extLst>
              <a:ext uri="{FF2B5EF4-FFF2-40B4-BE49-F238E27FC236}">
                <a16:creationId xmlns:a16="http://schemas.microsoft.com/office/drawing/2014/main" id="{32C58B9D-8BA2-1842-8C3B-C9D60BD2A9E0}"/>
              </a:ext>
            </a:extLst>
          </p:cNvPr>
          <p:cNvSpPr>
            <a:spLocks noGrp="1"/>
          </p:cNvSpPr>
          <p:nvPr>
            <p:ph type="ftr" sz="quarter" idx="11"/>
          </p:nvPr>
        </p:nvSpPr>
        <p:spPr/>
        <p:txBody>
          <a:bodyPr/>
          <a:lstStyle/>
          <a:p>
            <a:r>
              <a:rPr lang="en-US"/>
              <a:t>2026 UNM Evaluation Lab Summer Institute​</a:t>
            </a:r>
          </a:p>
        </p:txBody>
      </p:sp>
      <p:sp>
        <p:nvSpPr>
          <p:cNvPr id="6" name="Rectangle 5">
            <a:extLst>
              <a:ext uri="{FF2B5EF4-FFF2-40B4-BE49-F238E27FC236}">
                <a16:creationId xmlns:a16="http://schemas.microsoft.com/office/drawing/2014/main" id="{15A76EA8-D34E-4A93-A3C9-D14118E24C91}"/>
              </a:ext>
            </a:extLst>
          </p:cNvPr>
          <p:cNvSpPr/>
          <p:nvPr/>
        </p:nvSpPr>
        <p:spPr>
          <a:xfrm>
            <a:off x="798490" y="3193961"/>
            <a:ext cx="10555310" cy="34815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8669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64BDB96-BC92-7844-8106-64119299D8FE}"/>
              </a:ext>
            </a:extLst>
          </p:cNvPr>
          <p:cNvSpPr>
            <a:spLocks noGrp="1"/>
          </p:cNvSpPr>
          <p:nvPr>
            <p:ph type="title"/>
          </p:nvPr>
        </p:nvSpPr>
        <p:spPr/>
        <p:txBody>
          <a:bodyPr/>
          <a:lstStyle/>
          <a:p>
            <a:r>
              <a:rPr lang="en-US" dirty="0"/>
              <a:t>In short: Using rubrics for evaluation will:</a:t>
            </a:r>
          </a:p>
        </p:txBody>
      </p:sp>
      <p:sp>
        <p:nvSpPr>
          <p:cNvPr id="4" name="Content Placeholder 3">
            <a:extLst>
              <a:ext uri="{FF2B5EF4-FFF2-40B4-BE49-F238E27FC236}">
                <a16:creationId xmlns:a16="http://schemas.microsoft.com/office/drawing/2014/main" id="{8D863895-B56D-E440-B885-1E729F346A00}"/>
              </a:ext>
            </a:extLst>
          </p:cNvPr>
          <p:cNvSpPr>
            <a:spLocks noGrp="1"/>
          </p:cNvSpPr>
          <p:nvPr>
            <p:ph idx="1"/>
          </p:nvPr>
        </p:nvSpPr>
        <p:spPr/>
        <p:txBody>
          <a:bodyPr>
            <a:normAutofit lnSpcReduction="10000"/>
          </a:bodyPr>
          <a:lstStyle/>
          <a:p>
            <a:r>
              <a:rPr lang="en-US" dirty="0"/>
              <a:t>Give you concrete, </a:t>
            </a:r>
            <a:r>
              <a:rPr lang="en-US" dirty="0">
                <a:solidFill>
                  <a:srgbClr val="C00000"/>
                </a:solidFill>
              </a:rPr>
              <a:t>specific descriptions </a:t>
            </a:r>
            <a:r>
              <a:rPr lang="en-US" dirty="0"/>
              <a:t>for levels of success</a:t>
            </a:r>
          </a:p>
          <a:p>
            <a:pPr marL="457200" lvl="1" indent="0">
              <a:buNone/>
            </a:pPr>
            <a:r>
              <a:rPr lang="en-US" dirty="0"/>
              <a:t>Use rubrics to evaluate your outputs, outcomes, values</a:t>
            </a:r>
          </a:p>
          <a:p>
            <a:r>
              <a:rPr lang="en-US" dirty="0"/>
              <a:t>Provide the </a:t>
            </a:r>
            <a:r>
              <a:rPr lang="en-US" dirty="0">
                <a:solidFill>
                  <a:srgbClr val="C00000"/>
                </a:solidFill>
              </a:rPr>
              <a:t>context</a:t>
            </a:r>
            <a:r>
              <a:rPr lang="en-US" dirty="0"/>
              <a:t> to give and receive </a:t>
            </a:r>
            <a:r>
              <a:rPr lang="en-US" dirty="0">
                <a:solidFill>
                  <a:srgbClr val="C00000"/>
                </a:solidFill>
              </a:rPr>
              <a:t>feedback</a:t>
            </a:r>
            <a:r>
              <a:rPr lang="en-US" dirty="0"/>
              <a:t>.</a:t>
            </a:r>
          </a:p>
          <a:p>
            <a:r>
              <a:rPr lang="en-US" dirty="0">
                <a:solidFill>
                  <a:srgbClr val="C00000"/>
                </a:solidFill>
              </a:rPr>
              <a:t>Frame evaluation </a:t>
            </a:r>
            <a:r>
              <a:rPr lang="en-US" dirty="0"/>
              <a:t>as a function of our organizational priorities, not the evaluation tools. </a:t>
            </a:r>
          </a:p>
          <a:p>
            <a:r>
              <a:rPr lang="en-US" dirty="0"/>
              <a:t>Be an archive or record of what matters to our organizations. We can come back to them to </a:t>
            </a:r>
            <a:r>
              <a:rPr lang="en-US" dirty="0">
                <a:solidFill>
                  <a:srgbClr val="C00000"/>
                </a:solidFill>
              </a:rPr>
              <a:t>guide our Mission Time</a:t>
            </a:r>
            <a:r>
              <a:rPr lang="en-US" dirty="0"/>
              <a:t>.</a:t>
            </a:r>
          </a:p>
          <a:p>
            <a:r>
              <a:rPr lang="en-US" dirty="0"/>
              <a:t>Describe your aspirational level of success. Level 4 gives you </a:t>
            </a:r>
            <a:r>
              <a:rPr lang="en-US" dirty="0">
                <a:solidFill>
                  <a:srgbClr val="C00000"/>
                </a:solidFill>
              </a:rPr>
              <a:t>something to strive for.</a:t>
            </a:r>
            <a:r>
              <a:rPr lang="en-US" dirty="0"/>
              <a:t>  </a:t>
            </a:r>
          </a:p>
          <a:p>
            <a:pPr marL="457200" lvl="1" indent="0">
              <a:buNone/>
            </a:pPr>
            <a:r>
              <a:rPr lang="en-US" dirty="0"/>
              <a:t>Once you have described it, you will begin to figure out ways to achieve it</a:t>
            </a:r>
          </a:p>
          <a:p>
            <a:pPr marL="457200" lvl="1" indent="0">
              <a:buNone/>
            </a:pPr>
            <a:endParaRPr lang="en-US" dirty="0"/>
          </a:p>
        </p:txBody>
      </p:sp>
      <p:sp>
        <p:nvSpPr>
          <p:cNvPr id="2" name="Slide Number Placeholder 1">
            <a:extLst>
              <a:ext uri="{FF2B5EF4-FFF2-40B4-BE49-F238E27FC236}">
                <a16:creationId xmlns:a16="http://schemas.microsoft.com/office/drawing/2014/main" id="{54F7FC18-F400-BD43-9F87-1D9FDB3AA0F4}"/>
              </a:ext>
            </a:extLst>
          </p:cNvPr>
          <p:cNvSpPr>
            <a:spLocks noGrp="1"/>
          </p:cNvSpPr>
          <p:nvPr>
            <p:ph type="sldNum" sz="quarter" idx="12"/>
          </p:nvPr>
        </p:nvSpPr>
        <p:spPr/>
        <p:txBody>
          <a:bodyPr/>
          <a:lstStyle/>
          <a:p>
            <a:fld id="{363DAF05-A6C4-DF48-B275-09B3C3D07AB0}" type="slidenum">
              <a:rPr lang="en-US" smtClean="0"/>
              <a:t>13</a:t>
            </a:fld>
            <a:endParaRPr lang="en-US" dirty="0"/>
          </a:p>
        </p:txBody>
      </p:sp>
      <p:sp>
        <p:nvSpPr>
          <p:cNvPr id="5" name="Date Placeholder 4">
            <a:extLst>
              <a:ext uri="{FF2B5EF4-FFF2-40B4-BE49-F238E27FC236}">
                <a16:creationId xmlns:a16="http://schemas.microsoft.com/office/drawing/2014/main" id="{DB114EB4-7046-5E48-803F-3D90064D7DB3}"/>
              </a:ext>
            </a:extLst>
          </p:cNvPr>
          <p:cNvSpPr>
            <a:spLocks noGrp="1"/>
          </p:cNvSpPr>
          <p:nvPr>
            <p:ph type="dt" sz="half" idx="10"/>
          </p:nvPr>
        </p:nvSpPr>
        <p:spPr/>
        <p:txBody>
          <a:bodyPr/>
          <a:lstStyle/>
          <a:p>
            <a:r>
              <a:rPr lang="en-US"/>
              <a:t>9 June 2026</a:t>
            </a:r>
          </a:p>
        </p:txBody>
      </p:sp>
      <p:sp>
        <p:nvSpPr>
          <p:cNvPr id="6" name="Footer Placeholder 5">
            <a:extLst>
              <a:ext uri="{FF2B5EF4-FFF2-40B4-BE49-F238E27FC236}">
                <a16:creationId xmlns:a16="http://schemas.microsoft.com/office/drawing/2014/main" id="{B7734DD4-DE11-BB4C-899D-44406016F44D}"/>
              </a:ext>
            </a:extLst>
          </p:cNvPr>
          <p:cNvSpPr>
            <a:spLocks noGrp="1"/>
          </p:cNvSpPr>
          <p:nvPr>
            <p:ph type="ftr" sz="quarter" idx="11"/>
          </p:nvPr>
        </p:nvSpPr>
        <p:spPr/>
        <p:txBody>
          <a:bodyPr/>
          <a:lstStyle/>
          <a:p>
            <a:r>
              <a:rPr lang="en-US"/>
              <a:t>2026 UNM Evaluation Lab Summer Institute​</a:t>
            </a:r>
          </a:p>
        </p:txBody>
      </p:sp>
    </p:spTree>
    <p:extLst>
      <p:ext uri="{BB962C8B-B14F-4D97-AF65-F5344CB8AC3E}">
        <p14:creationId xmlns:p14="http://schemas.microsoft.com/office/powerpoint/2010/main" val="786838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500"/>
                                        <p:tgtEl>
                                          <p:spTgt spid="4">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txEl>
                                              <p:pRg st="3" end="3"/>
                                            </p:txEl>
                                          </p:spTgt>
                                        </p:tgtEl>
                                        <p:attrNameLst>
                                          <p:attrName>style.visibility</p:attrName>
                                        </p:attrNameLst>
                                      </p:cBhvr>
                                      <p:to>
                                        <p:strVal val="visible"/>
                                      </p:to>
                                    </p:set>
                                    <p:animEffect transition="in" filter="fade">
                                      <p:cBhvr>
                                        <p:cTn id="20" dur="500"/>
                                        <p:tgtEl>
                                          <p:spTgt spid="4">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Effect transition="in" filter="fade">
                                      <p:cBhvr>
                                        <p:cTn id="25" dur="500"/>
                                        <p:tgtEl>
                                          <p:spTgt spid="4">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4">
                                            <p:txEl>
                                              <p:pRg st="5" end="5"/>
                                            </p:txEl>
                                          </p:spTgt>
                                        </p:tgtEl>
                                        <p:attrNameLst>
                                          <p:attrName>style.visibility</p:attrName>
                                        </p:attrNameLst>
                                      </p:cBhvr>
                                      <p:to>
                                        <p:strVal val="visible"/>
                                      </p:to>
                                    </p:set>
                                    <p:animEffect transition="in" filter="fade">
                                      <p:cBhvr>
                                        <p:cTn id="30" dur="500"/>
                                        <p:tgtEl>
                                          <p:spTgt spid="4">
                                            <p:txEl>
                                              <p:pRg st="5" end="5"/>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4">
                                            <p:txEl>
                                              <p:pRg st="6" end="6"/>
                                            </p:txEl>
                                          </p:spTgt>
                                        </p:tgtEl>
                                        <p:attrNameLst>
                                          <p:attrName>style.visibility</p:attrName>
                                        </p:attrNameLst>
                                      </p:cBhvr>
                                      <p:to>
                                        <p:strVal val="visible"/>
                                      </p:to>
                                    </p:set>
                                    <p:animEffect transition="in" filter="fade">
                                      <p:cBhvr>
                                        <p:cTn id="33"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AE7B0-CBC5-0647-8ABE-2A6B2A2FF7AB}"/>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4FC426F0-31A1-C648-A19C-B365F131FE76}"/>
              </a:ext>
            </a:extLst>
          </p:cNvPr>
          <p:cNvSpPr>
            <a:spLocks noGrp="1"/>
          </p:cNvSpPr>
          <p:nvPr>
            <p:ph idx="1"/>
          </p:nvPr>
        </p:nvSpPr>
        <p:spPr/>
        <p:txBody>
          <a:bodyPr/>
          <a:lstStyle/>
          <a:p>
            <a:endParaRPr lang="en-US" dirty="0"/>
          </a:p>
        </p:txBody>
      </p:sp>
      <p:sp>
        <p:nvSpPr>
          <p:cNvPr id="4" name="Date Placeholder 3">
            <a:extLst>
              <a:ext uri="{FF2B5EF4-FFF2-40B4-BE49-F238E27FC236}">
                <a16:creationId xmlns:a16="http://schemas.microsoft.com/office/drawing/2014/main" id="{DEBA282B-DAA6-5A41-BB93-485038D46296}"/>
              </a:ext>
            </a:extLst>
          </p:cNvPr>
          <p:cNvSpPr>
            <a:spLocks noGrp="1"/>
          </p:cNvSpPr>
          <p:nvPr>
            <p:ph type="dt" sz="half" idx="10"/>
          </p:nvPr>
        </p:nvSpPr>
        <p:spPr/>
        <p:txBody>
          <a:bodyPr/>
          <a:lstStyle/>
          <a:p>
            <a:r>
              <a:rPr lang="en-US"/>
              <a:t>9 June 2026</a:t>
            </a:r>
          </a:p>
        </p:txBody>
      </p:sp>
      <p:sp>
        <p:nvSpPr>
          <p:cNvPr id="5" name="Footer Placeholder 4">
            <a:extLst>
              <a:ext uri="{FF2B5EF4-FFF2-40B4-BE49-F238E27FC236}">
                <a16:creationId xmlns:a16="http://schemas.microsoft.com/office/drawing/2014/main" id="{8AB757C4-AB4B-6F4E-9657-9C958CB55B78}"/>
              </a:ext>
            </a:extLst>
          </p:cNvPr>
          <p:cNvSpPr>
            <a:spLocks noGrp="1"/>
          </p:cNvSpPr>
          <p:nvPr>
            <p:ph type="ftr" sz="quarter" idx="11"/>
          </p:nvPr>
        </p:nvSpPr>
        <p:spPr/>
        <p:txBody>
          <a:bodyPr/>
          <a:lstStyle/>
          <a:p>
            <a:r>
              <a:rPr lang="en-US"/>
              <a:t>2026 UNM Evaluation Lab Summer Institute​</a:t>
            </a:r>
          </a:p>
        </p:txBody>
      </p:sp>
      <p:sp>
        <p:nvSpPr>
          <p:cNvPr id="6" name="Slide Number Placeholder 5">
            <a:extLst>
              <a:ext uri="{FF2B5EF4-FFF2-40B4-BE49-F238E27FC236}">
                <a16:creationId xmlns:a16="http://schemas.microsoft.com/office/drawing/2014/main" id="{19F76646-3C4C-2448-A5ED-2220613F9EF7}"/>
              </a:ext>
            </a:extLst>
          </p:cNvPr>
          <p:cNvSpPr>
            <a:spLocks noGrp="1"/>
          </p:cNvSpPr>
          <p:nvPr>
            <p:ph type="sldNum" sz="quarter" idx="12"/>
          </p:nvPr>
        </p:nvSpPr>
        <p:spPr/>
        <p:txBody>
          <a:bodyPr/>
          <a:lstStyle/>
          <a:p>
            <a:fld id="{363DAF05-A6C4-DF48-B275-09B3C3D07AB0}" type="slidenum">
              <a:rPr lang="en-US" smtClean="0"/>
              <a:t>14</a:t>
            </a:fld>
            <a:endParaRPr lang="en-US"/>
          </a:p>
        </p:txBody>
      </p:sp>
    </p:spTree>
    <p:extLst>
      <p:ext uri="{BB962C8B-B14F-4D97-AF65-F5344CB8AC3E}">
        <p14:creationId xmlns:p14="http://schemas.microsoft.com/office/powerpoint/2010/main" val="30729211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ABE3E-D88A-BB44-9E13-2D9F0CCB57F6}"/>
              </a:ext>
            </a:extLst>
          </p:cNvPr>
          <p:cNvSpPr>
            <a:spLocks noGrp="1"/>
          </p:cNvSpPr>
          <p:nvPr>
            <p:ph type="title"/>
          </p:nvPr>
        </p:nvSpPr>
        <p:spPr>
          <a:xfrm>
            <a:off x="838200" y="365125"/>
            <a:ext cx="3813810" cy="1325563"/>
          </a:xfrm>
        </p:spPr>
        <p:txBody>
          <a:bodyPr/>
          <a:lstStyle/>
          <a:p>
            <a:r>
              <a:rPr lang="en-US" dirty="0"/>
              <a:t>Rubrics guide</a:t>
            </a:r>
          </a:p>
        </p:txBody>
      </p:sp>
      <p:pic>
        <p:nvPicPr>
          <p:cNvPr id="8" name="Content Placeholder 7">
            <a:extLst>
              <a:ext uri="{FF2B5EF4-FFF2-40B4-BE49-F238E27FC236}">
                <a16:creationId xmlns:a16="http://schemas.microsoft.com/office/drawing/2014/main" id="{A53E4E5D-80F2-4E48-B7B3-42D035AED9B7}"/>
              </a:ext>
            </a:extLst>
          </p:cNvPr>
          <p:cNvPicPr>
            <a:picLocks noGrp="1" noChangeAspect="1"/>
          </p:cNvPicPr>
          <p:nvPr>
            <p:ph idx="1"/>
          </p:nvPr>
        </p:nvPicPr>
        <p:blipFill>
          <a:blip r:embed="rId2"/>
          <a:stretch>
            <a:fillRect/>
          </a:stretch>
        </p:blipFill>
        <p:spPr>
          <a:xfrm>
            <a:off x="5041404" y="262890"/>
            <a:ext cx="5952191" cy="5651183"/>
          </a:xfrm>
        </p:spPr>
      </p:pic>
      <p:sp>
        <p:nvSpPr>
          <p:cNvPr id="4" name="Date Placeholder 3">
            <a:extLst>
              <a:ext uri="{FF2B5EF4-FFF2-40B4-BE49-F238E27FC236}">
                <a16:creationId xmlns:a16="http://schemas.microsoft.com/office/drawing/2014/main" id="{A509EAF7-FDB7-5742-B57E-C3D740127FA3}"/>
              </a:ext>
            </a:extLst>
          </p:cNvPr>
          <p:cNvSpPr>
            <a:spLocks noGrp="1"/>
          </p:cNvSpPr>
          <p:nvPr>
            <p:ph type="dt" sz="half" idx="10"/>
          </p:nvPr>
        </p:nvSpPr>
        <p:spPr/>
        <p:txBody>
          <a:bodyPr/>
          <a:lstStyle/>
          <a:p>
            <a:r>
              <a:rPr lang="en-US"/>
              <a:t>9 June 2026</a:t>
            </a:r>
          </a:p>
        </p:txBody>
      </p:sp>
      <p:sp>
        <p:nvSpPr>
          <p:cNvPr id="5" name="Footer Placeholder 4">
            <a:extLst>
              <a:ext uri="{FF2B5EF4-FFF2-40B4-BE49-F238E27FC236}">
                <a16:creationId xmlns:a16="http://schemas.microsoft.com/office/drawing/2014/main" id="{11EA6BF6-9364-2942-A00E-DB94BA6FCDCE}"/>
              </a:ext>
            </a:extLst>
          </p:cNvPr>
          <p:cNvSpPr>
            <a:spLocks noGrp="1"/>
          </p:cNvSpPr>
          <p:nvPr>
            <p:ph type="ftr" sz="quarter" idx="11"/>
          </p:nvPr>
        </p:nvSpPr>
        <p:spPr/>
        <p:txBody>
          <a:bodyPr/>
          <a:lstStyle/>
          <a:p>
            <a:r>
              <a:rPr lang="en-US"/>
              <a:t>2026 UNM Evaluation Lab Summer Institute​</a:t>
            </a:r>
          </a:p>
        </p:txBody>
      </p:sp>
      <p:sp>
        <p:nvSpPr>
          <p:cNvPr id="6" name="Slide Number Placeholder 5">
            <a:extLst>
              <a:ext uri="{FF2B5EF4-FFF2-40B4-BE49-F238E27FC236}">
                <a16:creationId xmlns:a16="http://schemas.microsoft.com/office/drawing/2014/main" id="{81DF1263-00BB-D249-9026-A33CD41476BF}"/>
              </a:ext>
            </a:extLst>
          </p:cNvPr>
          <p:cNvSpPr>
            <a:spLocks noGrp="1"/>
          </p:cNvSpPr>
          <p:nvPr>
            <p:ph type="sldNum" sz="quarter" idx="12"/>
          </p:nvPr>
        </p:nvSpPr>
        <p:spPr/>
        <p:txBody>
          <a:bodyPr/>
          <a:lstStyle/>
          <a:p>
            <a:fld id="{363DAF05-A6C4-DF48-B275-09B3C3D07AB0}" type="slidenum">
              <a:rPr lang="en-US" smtClean="0"/>
              <a:t>15</a:t>
            </a:fld>
            <a:endParaRPr lang="en-US"/>
          </a:p>
        </p:txBody>
      </p:sp>
    </p:spTree>
    <p:extLst>
      <p:ext uri="{BB962C8B-B14F-4D97-AF65-F5344CB8AC3E}">
        <p14:creationId xmlns:p14="http://schemas.microsoft.com/office/powerpoint/2010/main" val="24019474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AD1E1-E25C-4B90-98C0-BF07F4C693A3}"/>
              </a:ext>
            </a:extLst>
          </p:cNvPr>
          <p:cNvSpPr>
            <a:spLocks noGrp="1"/>
          </p:cNvSpPr>
          <p:nvPr>
            <p:ph type="title"/>
          </p:nvPr>
        </p:nvSpPr>
        <p:spPr/>
        <p:txBody>
          <a:bodyPr/>
          <a:lstStyle/>
          <a:p>
            <a:r>
              <a:rPr lang="en-US" dirty="0"/>
              <a:t>Additional Rubric Example</a:t>
            </a:r>
          </a:p>
        </p:txBody>
      </p:sp>
      <p:sp>
        <p:nvSpPr>
          <p:cNvPr id="3" name="Content Placeholder 2">
            <a:extLst>
              <a:ext uri="{FF2B5EF4-FFF2-40B4-BE49-F238E27FC236}">
                <a16:creationId xmlns:a16="http://schemas.microsoft.com/office/drawing/2014/main" id="{7AFDB0EC-5A43-40F8-A089-180583057E90}"/>
              </a:ext>
            </a:extLst>
          </p:cNvPr>
          <p:cNvSpPr>
            <a:spLocks noGrp="1"/>
          </p:cNvSpPr>
          <p:nvPr>
            <p:ph idx="1"/>
          </p:nvPr>
        </p:nvSpPr>
        <p:spPr/>
        <p:txBody>
          <a:bodyPr/>
          <a:lstStyle/>
          <a:p>
            <a:pPr marL="0" indent="0">
              <a:buNone/>
            </a:pPr>
            <a:r>
              <a:rPr lang="en-US" dirty="0"/>
              <a:t>David Grant, the author of the Social Profit Handbook, served as director of the Dodge Foundation in New Jersey for several years. </a:t>
            </a:r>
          </a:p>
          <a:p>
            <a:pPr marL="0" indent="0">
              <a:buNone/>
            </a:pPr>
            <a:r>
              <a:rPr lang="en-US" dirty="0"/>
              <a:t>The organization identified site Program Officers’ visits to partners as one of the most important components of their evaluation process. The rubric contains their four levels of success for these visits.</a:t>
            </a:r>
          </a:p>
        </p:txBody>
      </p:sp>
      <p:sp>
        <p:nvSpPr>
          <p:cNvPr id="4" name="Date Placeholder 3">
            <a:extLst>
              <a:ext uri="{FF2B5EF4-FFF2-40B4-BE49-F238E27FC236}">
                <a16:creationId xmlns:a16="http://schemas.microsoft.com/office/drawing/2014/main" id="{1537A3EB-27F2-432B-A7F5-E82FAD17DB0D}"/>
              </a:ext>
            </a:extLst>
          </p:cNvPr>
          <p:cNvSpPr>
            <a:spLocks noGrp="1"/>
          </p:cNvSpPr>
          <p:nvPr>
            <p:ph type="dt" sz="half" idx="10"/>
          </p:nvPr>
        </p:nvSpPr>
        <p:spPr/>
        <p:txBody>
          <a:bodyPr/>
          <a:lstStyle/>
          <a:p>
            <a:r>
              <a:rPr lang="en-US"/>
              <a:t>9 June 2026</a:t>
            </a:r>
          </a:p>
        </p:txBody>
      </p:sp>
      <p:sp>
        <p:nvSpPr>
          <p:cNvPr id="5" name="Footer Placeholder 4">
            <a:extLst>
              <a:ext uri="{FF2B5EF4-FFF2-40B4-BE49-F238E27FC236}">
                <a16:creationId xmlns:a16="http://schemas.microsoft.com/office/drawing/2014/main" id="{6C6C79EF-E143-4B28-8924-7F640A8DD774}"/>
              </a:ext>
            </a:extLst>
          </p:cNvPr>
          <p:cNvSpPr>
            <a:spLocks noGrp="1"/>
          </p:cNvSpPr>
          <p:nvPr>
            <p:ph type="ftr" sz="quarter" idx="11"/>
          </p:nvPr>
        </p:nvSpPr>
        <p:spPr/>
        <p:txBody>
          <a:bodyPr/>
          <a:lstStyle/>
          <a:p>
            <a:r>
              <a:rPr lang="en-US"/>
              <a:t>2026 UNM Evaluation Lab Summer Institute​</a:t>
            </a:r>
          </a:p>
        </p:txBody>
      </p:sp>
      <p:sp>
        <p:nvSpPr>
          <p:cNvPr id="6" name="Slide Number Placeholder 5">
            <a:extLst>
              <a:ext uri="{FF2B5EF4-FFF2-40B4-BE49-F238E27FC236}">
                <a16:creationId xmlns:a16="http://schemas.microsoft.com/office/drawing/2014/main" id="{B421C8E8-E451-4C84-877D-197A89F0AAF0}"/>
              </a:ext>
            </a:extLst>
          </p:cNvPr>
          <p:cNvSpPr>
            <a:spLocks noGrp="1"/>
          </p:cNvSpPr>
          <p:nvPr>
            <p:ph type="sldNum" sz="quarter" idx="12"/>
          </p:nvPr>
        </p:nvSpPr>
        <p:spPr/>
        <p:txBody>
          <a:bodyPr/>
          <a:lstStyle/>
          <a:p>
            <a:fld id="{363DAF05-A6C4-DF48-B275-09B3C3D07AB0}" type="slidenum">
              <a:rPr lang="en-US" smtClean="0"/>
              <a:t>16</a:t>
            </a:fld>
            <a:endParaRPr lang="en-US"/>
          </a:p>
        </p:txBody>
      </p:sp>
    </p:spTree>
    <p:extLst>
      <p:ext uri="{BB962C8B-B14F-4D97-AF65-F5344CB8AC3E}">
        <p14:creationId xmlns:p14="http://schemas.microsoft.com/office/powerpoint/2010/main" val="21556727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6F6A3-8FB7-647C-A8D0-13B1D9516610}"/>
              </a:ext>
            </a:extLst>
          </p:cNvPr>
          <p:cNvSpPr>
            <a:spLocks noGrp="1"/>
          </p:cNvSpPr>
          <p:nvPr>
            <p:ph type="title"/>
          </p:nvPr>
        </p:nvSpPr>
        <p:spPr/>
        <p:txBody>
          <a:bodyPr>
            <a:noAutofit/>
          </a:bodyPr>
          <a:lstStyle/>
          <a:p>
            <a:r>
              <a:rPr lang="en-US" sz="2800" dirty="0"/>
              <a:t>The Social Profit Handbook</a:t>
            </a:r>
            <a:br>
              <a:rPr lang="en-US" sz="3200" dirty="0"/>
            </a:br>
            <a:r>
              <a:rPr lang="en-US" sz="3200" dirty="0"/>
              <a:t>Rubric 7.7: Dodge Foundation Site Visit Rubric </a:t>
            </a:r>
            <a:br>
              <a:rPr lang="en-US" sz="3200" dirty="0"/>
            </a:br>
            <a:r>
              <a:rPr lang="en-US" sz="3200" dirty="0"/>
              <a:t>Quality of Visit and Conversation</a:t>
            </a:r>
          </a:p>
        </p:txBody>
      </p:sp>
      <p:graphicFrame>
        <p:nvGraphicFramePr>
          <p:cNvPr id="7" name="Table 7">
            <a:extLst>
              <a:ext uri="{FF2B5EF4-FFF2-40B4-BE49-F238E27FC236}">
                <a16:creationId xmlns:a16="http://schemas.microsoft.com/office/drawing/2014/main" id="{3D877B4A-AE44-3C6B-002D-46574B043383}"/>
              </a:ext>
            </a:extLst>
          </p:cNvPr>
          <p:cNvGraphicFramePr>
            <a:graphicFrameLocks noGrp="1"/>
          </p:cNvGraphicFramePr>
          <p:nvPr>
            <p:ph idx="1"/>
          </p:nvPr>
        </p:nvGraphicFramePr>
        <p:xfrm>
          <a:off x="838200" y="1825625"/>
          <a:ext cx="10515600" cy="4023360"/>
        </p:xfrm>
        <a:graphic>
          <a:graphicData uri="http://schemas.openxmlformats.org/drawingml/2006/table">
            <a:tbl>
              <a:tblPr firstRow="1" bandRow="1">
                <a:tableStyleId>{5940675A-B579-460E-94D1-54222C63F5DA}</a:tableStyleId>
              </a:tblPr>
              <a:tblGrid>
                <a:gridCol w="5257800">
                  <a:extLst>
                    <a:ext uri="{9D8B030D-6E8A-4147-A177-3AD203B41FA5}">
                      <a16:colId xmlns:a16="http://schemas.microsoft.com/office/drawing/2014/main" val="2856853859"/>
                    </a:ext>
                  </a:extLst>
                </a:gridCol>
                <a:gridCol w="5257800">
                  <a:extLst>
                    <a:ext uri="{9D8B030D-6E8A-4147-A177-3AD203B41FA5}">
                      <a16:colId xmlns:a16="http://schemas.microsoft.com/office/drawing/2014/main" val="3009092322"/>
                    </a:ext>
                  </a:extLst>
                </a:gridCol>
              </a:tblGrid>
              <a:tr h="370840">
                <a:tc>
                  <a:txBody>
                    <a:bodyPr/>
                    <a:lstStyle/>
                    <a:p>
                      <a:pPr algn="ctr"/>
                      <a:r>
                        <a:rPr lang="en-US" dirty="0"/>
                        <a:t>1</a:t>
                      </a:r>
                    </a:p>
                    <a:p>
                      <a:pPr algn="ctr"/>
                      <a:r>
                        <a:rPr lang="en-US" dirty="0"/>
                        <a:t>Poor, </a:t>
                      </a:r>
                    </a:p>
                    <a:p>
                      <a:pPr algn="ctr"/>
                      <a:r>
                        <a:rPr lang="en-US" dirty="0"/>
                        <a:t>Unacceptable</a:t>
                      </a:r>
                    </a:p>
                  </a:txBody>
                  <a:tcPr/>
                </a:tc>
                <a:tc>
                  <a:txBody>
                    <a:bodyPr/>
                    <a:lstStyle/>
                    <a:p>
                      <a:pPr algn="ctr"/>
                      <a:r>
                        <a:rPr lang="en-US" dirty="0"/>
                        <a:t>2</a:t>
                      </a:r>
                    </a:p>
                    <a:p>
                      <a:pPr algn="ctr"/>
                      <a:r>
                        <a:rPr lang="en-US" dirty="0"/>
                        <a:t>Okay,</a:t>
                      </a:r>
                    </a:p>
                    <a:p>
                      <a:pPr algn="ctr"/>
                      <a:r>
                        <a:rPr lang="en-US" dirty="0"/>
                        <a:t>Acceptable</a:t>
                      </a:r>
                    </a:p>
                  </a:txBody>
                  <a:tcPr/>
                </a:tc>
                <a:extLst>
                  <a:ext uri="{0D108BD9-81ED-4DB2-BD59-A6C34878D82A}">
                    <a16:rowId xmlns:a16="http://schemas.microsoft.com/office/drawing/2014/main" val="227301924"/>
                  </a:ext>
                </a:extLst>
              </a:tr>
              <a:tr h="370840">
                <a:tc>
                  <a:txBody>
                    <a:bodyPr/>
                    <a:lstStyle/>
                    <a:p>
                      <a:r>
                        <a:rPr lang="en-US" dirty="0"/>
                        <a:t>Program officer:</a:t>
                      </a:r>
                    </a:p>
                    <a:p>
                      <a:pPr marL="285750" indent="-285750">
                        <a:buFont typeface="Arial" panose="020B0604020202020204" pitchFamily="34" charset="0"/>
                        <a:buChar char="•"/>
                      </a:pPr>
                      <a:r>
                        <a:rPr lang="en-US" dirty="0"/>
                        <a:t>Conveys aura of mystery about what we do and how we do it.</a:t>
                      </a:r>
                    </a:p>
                    <a:p>
                      <a:pPr marL="285750" indent="-285750">
                        <a:buFont typeface="Arial" panose="020B0604020202020204" pitchFamily="34" charset="0"/>
                        <a:buChar char="•"/>
                      </a:pPr>
                      <a:r>
                        <a:rPr lang="en-US" dirty="0"/>
                        <a:t>Asks questions they have already answered in the proposal.</a:t>
                      </a:r>
                    </a:p>
                    <a:p>
                      <a:pPr marL="285750" indent="-285750">
                        <a:buFont typeface="Arial" panose="020B0604020202020204" pitchFamily="34" charset="0"/>
                        <a:buChar char="•"/>
                      </a:pPr>
                      <a:r>
                        <a:rPr lang="en-US" dirty="0"/>
                        <a:t>Lets frustrations come out when things are not going well with the organization.</a:t>
                      </a:r>
                    </a:p>
                    <a:p>
                      <a:pPr marL="285750" indent="-285750">
                        <a:buFont typeface="Arial" panose="020B0604020202020204" pitchFamily="34" charset="0"/>
                        <a:buChar char="•"/>
                      </a:pPr>
                      <a:r>
                        <a:rPr lang="en-US" dirty="0"/>
                        <a:t>Takes no notes and leaves the visit with no specific information.</a:t>
                      </a:r>
                    </a:p>
                    <a:p>
                      <a:pPr marL="285750" indent="-285750">
                        <a:buFont typeface="Arial" panose="020B0604020202020204" pitchFamily="34" charset="0"/>
                        <a:buChar char="•"/>
                      </a:pPr>
                      <a:r>
                        <a:rPr lang="en-US" dirty="0"/>
                        <a:t>Takes a cell phone call in the middle of the visit.</a:t>
                      </a:r>
                    </a:p>
                    <a:p>
                      <a:pPr marL="285750" indent="-285750">
                        <a:buFont typeface="Arial" panose="020B0604020202020204" pitchFamily="34" charset="0"/>
                        <a:buChar char="•"/>
                      </a:pPr>
                      <a:r>
                        <a:rPr lang="en-US" dirty="0"/>
                        <a:t>Loses sight of grantor/grantee relationship.</a:t>
                      </a:r>
                    </a:p>
                  </a:txBody>
                  <a:tcPr/>
                </a:tc>
                <a:tc>
                  <a:txBody>
                    <a:bodyPr/>
                    <a:lstStyle/>
                    <a:p>
                      <a:pPr marL="0" indent="0">
                        <a:buFont typeface="Arial" panose="020B0604020202020204" pitchFamily="34" charset="0"/>
                        <a:buNone/>
                      </a:pPr>
                      <a:r>
                        <a:rPr lang="en-US" dirty="0"/>
                        <a:t>Program  officer:</a:t>
                      </a:r>
                    </a:p>
                    <a:p>
                      <a:pPr marL="285750" indent="-285750">
                        <a:buFont typeface="Arial" panose="020B0604020202020204" pitchFamily="34" charset="0"/>
                        <a:buChar char="•"/>
                      </a:pPr>
                      <a:r>
                        <a:rPr lang="en-US" dirty="0"/>
                        <a:t>Goes to them, at their convenience, on time, with appropriate attire.</a:t>
                      </a:r>
                    </a:p>
                    <a:p>
                      <a:pPr marL="285750" indent="-285750">
                        <a:buFont typeface="Arial" panose="020B0604020202020204" pitchFamily="34" charset="0"/>
                        <a:buChar char="•"/>
                      </a:pPr>
                      <a:r>
                        <a:rPr lang="en-US" dirty="0"/>
                        <a:t>Has informed conversation about the proposal and lets them know when they will hear from us.</a:t>
                      </a:r>
                    </a:p>
                    <a:p>
                      <a:pPr marL="285750" indent="-285750">
                        <a:buFont typeface="Arial" panose="020B0604020202020204" pitchFamily="34" charset="0"/>
                        <a:buChar char="•"/>
                      </a:pPr>
                      <a:r>
                        <a:rPr lang="en-US" dirty="0"/>
                        <a:t>Asks if they have any questions for us.</a:t>
                      </a:r>
                    </a:p>
                  </a:txBody>
                  <a:tcPr/>
                </a:tc>
                <a:extLst>
                  <a:ext uri="{0D108BD9-81ED-4DB2-BD59-A6C34878D82A}">
                    <a16:rowId xmlns:a16="http://schemas.microsoft.com/office/drawing/2014/main" val="3854986198"/>
                  </a:ext>
                </a:extLst>
              </a:tr>
            </a:tbl>
          </a:graphicData>
        </a:graphic>
      </p:graphicFrame>
      <p:sp>
        <p:nvSpPr>
          <p:cNvPr id="4" name="Date Placeholder 3">
            <a:extLst>
              <a:ext uri="{FF2B5EF4-FFF2-40B4-BE49-F238E27FC236}">
                <a16:creationId xmlns:a16="http://schemas.microsoft.com/office/drawing/2014/main" id="{9510D3C6-7988-00D0-9F40-B758D20B2720}"/>
              </a:ext>
            </a:extLst>
          </p:cNvPr>
          <p:cNvSpPr>
            <a:spLocks noGrp="1"/>
          </p:cNvSpPr>
          <p:nvPr>
            <p:ph type="dt" sz="half" idx="10"/>
          </p:nvPr>
        </p:nvSpPr>
        <p:spPr/>
        <p:txBody>
          <a:bodyPr/>
          <a:lstStyle/>
          <a:p>
            <a:r>
              <a:rPr lang="en-US"/>
              <a:t>9 June 2026</a:t>
            </a:r>
          </a:p>
        </p:txBody>
      </p:sp>
      <p:sp>
        <p:nvSpPr>
          <p:cNvPr id="5" name="Footer Placeholder 4">
            <a:extLst>
              <a:ext uri="{FF2B5EF4-FFF2-40B4-BE49-F238E27FC236}">
                <a16:creationId xmlns:a16="http://schemas.microsoft.com/office/drawing/2014/main" id="{77FD0EEC-E9FA-5027-E9C3-49EE7183683E}"/>
              </a:ext>
            </a:extLst>
          </p:cNvPr>
          <p:cNvSpPr>
            <a:spLocks noGrp="1"/>
          </p:cNvSpPr>
          <p:nvPr>
            <p:ph type="ftr" sz="quarter" idx="11"/>
          </p:nvPr>
        </p:nvSpPr>
        <p:spPr/>
        <p:txBody>
          <a:bodyPr/>
          <a:lstStyle/>
          <a:p>
            <a:r>
              <a:rPr lang="en-US"/>
              <a:t>2026 UNM Evaluation Lab Summer Institute​</a:t>
            </a:r>
          </a:p>
        </p:txBody>
      </p:sp>
      <p:sp>
        <p:nvSpPr>
          <p:cNvPr id="6" name="Slide Number Placeholder 5">
            <a:extLst>
              <a:ext uri="{FF2B5EF4-FFF2-40B4-BE49-F238E27FC236}">
                <a16:creationId xmlns:a16="http://schemas.microsoft.com/office/drawing/2014/main" id="{2B048BAB-2FD8-0D73-C312-2E94E89B3780}"/>
              </a:ext>
            </a:extLst>
          </p:cNvPr>
          <p:cNvSpPr>
            <a:spLocks noGrp="1"/>
          </p:cNvSpPr>
          <p:nvPr>
            <p:ph type="sldNum" sz="quarter" idx="12"/>
          </p:nvPr>
        </p:nvSpPr>
        <p:spPr/>
        <p:txBody>
          <a:bodyPr/>
          <a:lstStyle/>
          <a:p>
            <a:fld id="{363DAF05-A6C4-DF48-B275-09B3C3D07AB0}" type="slidenum">
              <a:rPr lang="en-US" smtClean="0"/>
              <a:t>17</a:t>
            </a:fld>
            <a:endParaRPr lang="en-US"/>
          </a:p>
        </p:txBody>
      </p:sp>
    </p:spTree>
    <p:extLst>
      <p:ext uri="{BB962C8B-B14F-4D97-AF65-F5344CB8AC3E}">
        <p14:creationId xmlns:p14="http://schemas.microsoft.com/office/powerpoint/2010/main" val="32155117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6F6A3-8FB7-647C-A8D0-13B1D9516610}"/>
              </a:ext>
            </a:extLst>
          </p:cNvPr>
          <p:cNvSpPr>
            <a:spLocks noGrp="1"/>
          </p:cNvSpPr>
          <p:nvPr>
            <p:ph type="title"/>
          </p:nvPr>
        </p:nvSpPr>
        <p:spPr>
          <a:xfrm>
            <a:off x="845820" y="205105"/>
            <a:ext cx="10515600" cy="1325563"/>
          </a:xfrm>
        </p:spPr>
        <p:txBody>
          <a:bodyPr>
            <a:noAutofit/>
          </a:bodyPr>
          <a:lstStyle/>
          <a:p>
            <a:r>
              <a:rPr lang="en-US" sz="2400" dirty="0"/>
              <a:t>The Social Profit Handbook</a:t>
            </a:r>
            <a:br>
              <a:rPr lang="en-US" sz="3200" dirty="0"/>
            </a:br>
            <a:r>
              <a:rPr lang="en-US" sz="3200" dirty="0"/>
              <a:t>Rubric 7.7: Dodge Foundation Site Visit Rubric </a:t>
            </a:r>
            <a:br>
              <a:rPr lang="en-US" sz="3200" dirty="0"/>
            </a:br>
            <a:r>
              <a:rPr lang="en-US" sz="3200" dirty="0"/>
              <a:t>Quality of Visit and Conversation, continued</a:t>
            </a:r>
          </a:p>
        </p:txBody>
      </p:sp>
      <p:graphicFrame>
        <p:nvGraphicFramePr>
          <p:cNvPr id="7" name="Table 7">
            <a:extLst>
              <a:ext uri="{FF2B5EF4-FFF2-40B4-BE49-F238E27FC236}">
                <a16:creationId xmlns:a16="http://schemas.microsoft.com/office/drawing/2014/main" id="{3D877B4A-AE44-3C6B-002D-46574B043383}"/>
              </a:ext>
            </a:extLst>
          </p:cNvPr>
          <p:cNvGraphicFramePr>
            <a:graphicFrameLocks noGrp="1"/>
          </p:cNvGraphicFramePr>
          <p:nvPr>
            <p:ph idx="1"/>
            <p:extLst>
              <p:ext uri="{D42A27DB-BD31-4B8C-83A1-F6EECF244321}">
                <p14:modId xmlns:p14="http://schemas.microsoft.com/office/powerpoint/2010/main" val="2807011722"/>
              </p:ext>
            </p:extLst>
          </p:nvPr>
        </p:nvGraphicFramePr>
        <p:xfrm>
          <a:off x="112426" y="1524000"/>
          <a:ext cx="11995924" cy="4879041"/>
        </p:xfrm>
        <a:graphic>
          <a:graphicData uri="http://schemas.openxmlformats.org/drawingml/2006/table">
            <a:tbl>
              <a:tblPr firstRow="1" bandRow="1">
                <a:tableStyleId>{5940675A-B579-460E-94D1-54222C63F5DA}</a:tableStyleId>
              </a:tblPr>
              <a:tblGrid>
                <a:gridCol w="8815022">
                  <a:extLst>
                    <a:ext uri="{9D8B030D-6E8A-4147-A177-3AD203B41FA5}">
                      <a16:colId xmlns:a16="http://schemas.microsoft.com/office/drawing/2014/main" val="2856853859"/>
                    </a:ext>
                  </a:extLst>
                </a:gridCol>
                <a:gridCol w="3180902">
                  <a:extLst>
                    <a:ext uri="{9D8B030D-6E8A-4147-A177-3AD203B41FA5}">
                      <a16:colId xmlns:a16="http://schemas.microsoft.com/office/drawing/2014/main" val="3009092322"/>
                    </a:ext>
                  </a:extLst>
                </a:gridCol>
              </a:tblGrid>
              <a:tr h="889703">
                <a:tc>
                  <a:txBody>
                    <a:bodyPr/>
                    <a:lstStyle/>
                    <a:p>
                      <a:pPr algn="ctr"/>
                      <a:r>
                        <a:rPr lang="en-US" dirty="0"/>
                        <a:t>3</a:t>
                      </a:r>
                    </a:p>
                    <a:p>
                      <a:pPr algn="ctr"/>
                      <a:r>
                        <a:rPr lang="en-US" dirty="0"/>
                        <a:t>Our Standard:</a:t>
                      </a:r>
                    </a:p>
                    <a:p>
                      <a:pPr algn="ctr"/>
                      <a:r>
                        <a:rPr lang="en-US" dirty="0"/>
                        <a:t>Respect for Grantees</a:t>
                      </a:r>
                    </a:p>
                  </a:txBody>
                  <a:tcPr/>
                </a:tc>
                <a:tc>
                  <a:txBody>
                    <a:bodyPr/>
                    <a:lstStyle/>
                    <a:p>
                      <a:pPr algn="ctr"/>
                      <a:r>
                        <a:rPr lang="en-US" dirty="0"/>
                        <a:t>4</a:t>
                      </a:r>
                    </a:p>
                    <a:p>
                      <a:pPr algn="ctr"/>
                      <a:r>
                        <a:rPr lang="en-US" dirty="0"/>
                        <a:t>Our Goal:</a:t>
                      </a:r>
                    </a:p>
                    <a:p>
                      <a:pPr algn="ctr"/>
                      <a:r>
                        <a:rPr lang="en-US" dirty="0"/>
                        <a:t>Exceeding the Standard</a:t>
                      </a:r>
                    </a:p>
                  </a:txBody>
                  <a:tcPr/>
                </a:tc>
                <a:extLst>
                  <a:ext uri="{0D108BD9-81ED-4DB2-BD59-A6C34878D82A}">
                    <a16:rowId xmlns:a16="http://schemas.microsoft.com/office/drawing/2014/main" val="227301924"/>
                  </a:ext>
                </a:extLst>
              </a:tr>
              <a:tr h="3964641">
                <a:tc>
                  <a:txBody>
                    <a:bodyPr/>
                    <a:lstStyle/>
                    <a:p>
                      <a:r>
                        <a:rPr lang="en-US" dirty="0"/>
                        <a:t>Program officer:</a:t>
                      </a:r>
                    </a:p>
                    <a:p>
                      <a:pPr marL="285750" indent="-285750">
                        <a:buFont typeface="Arial" panose="020B0604020202020204" pitchFamily="34" charset="0"/>
                        <a:buChar char="•"/>
                      </a:pPr>
                      <a:r>
                        <a:rPr lang="en-US" dirty="0"/>
                        <a:t>Places the visit in a context: The past relationship is known and valued.</a:t>
                      </a:r>
                    </a:p>
                    <a:p>
                      <a:pPr marL="285750" indent="-285750">
                        <a:buFont typeface="Arial" panose="020B0604020202020204" pitchFamily="34" charset="0"/>
                        <a:buChar char="•"/>
                      </a:pPr>
                      <a:r>
                        <a:rPr lang="en-US" dirty="0"/>
                        <a:t>Asks the right questions of the right people; knows who does what and who thinks about what.</a:t>
                      </a:r>
                    </a:p>
                    <a:p>
                      <a:pPr marL="285750" indent="-285750">
                        <a:buFont typeface="Arial" panose="020B0604020202020204" pitchFamily="34" charset="0"/>
                        <a:buChar char="•"/>
                      </a:pPr>
                      <a:r>
                        <a:rPr lang="en-US" dirty="0"/>
                        <a:t>Is aware of life-cycle issues, does not have the same conversation year after year.</a:t>
                      </a:r>
                    </a:p>
                    <a:p>
                      <a:pPr marL="285750" indent="-285750">
                        <a:buFont typeface="Arial" panose="020B0604020202020204" pitchFamily="34" charset="0"/>
                        <a:buChar char="•"/>
                      </a:pPr>
                      <a:r>
                        <a:rPr lang="en-US" dirty="0"/>
                        <a:t>Is clear about the process: when things happen, how many groups are being considered, when and how grantee can still communicate with us, etc.</a:t>
                      </a:r>
                    </a:p>
                    <a:p>
                      <a:pPr marL="285750" indent="-285750">
                        <a:buFont typeface="Arial" panose="020B0604020202020204" pitchFamily="34" charset="0"/>
                        <a:buChar char="•"/>
                      </a:pPr>
                      <a:r>
                        <a:rPr lang="en-US" dirty="0"/>
                        <a:t>Recognizes the value of grantee’s time</a:t>
                      </a:r>
                    </a:p>
                    <a:p>
                      <a:pPr marL="285750" indent="-285750">
                        <a:buFont typeface="Arial" panose="020B0604020202020204" pitchFamily="34" charset="0"/>
                        <a:buChar char="•"/>
                      </a:pPr>
                      <a:r>
                        <a:rPr lang="en-US" dirty="0"/>
                        <a:t>Expresses appreciation for grantee’s work, regardless of outcome of specific grant proposal.</a:t>
                      </a:r>
                    </a:p>
                    <a:p>
                      <a:pPr marL="285750" indent="-285750">
                        <a:buFont typeface="Arial" panose="020B0604020202020204" pitchFamily="34" charset="0"/>
                        <a:buChar char="•"/>
                      </a:pPr>
                      <a:r>
                        <a:rPr lang="en-US" dirty="0"/>
                        <a:t>Takes notes sufficient enough to inform write-up, but not so much as to not be fully present in the conversation (</a:t>
                      </a:r>
                      <a:r>
                        <a:rPr lang="en-US" i="1" dirty="0">
                          <a:highlight>
                            <a:srgbClr val="FFFF00"/>
                          </a:highlight>
                        </a:rPr>
                        <a:t>Wait a minute.  That’s great.  I need to write that down</a:t>
                      </a:r>
                      <a:r>
                        <a:rPr lang="en-US" i="1" dirty="0"/>
                        <a:t>.)</a:t>
                      </a:r>
                    </a:p>
                    <a:p>
                      <a:pPr marL="285750" indent="-285750">
                        <a:buFont typeface="Arial" panose="020B0604020202020204" pitchFamily="34" charset="0"/>
                        <a:buChar char="•"/>
                      </a:pPr>
                      <a:r>
                        <a:rPr lang="en-US" i="0" dirty="0"/>
                        <a:t>Clearly maintains the balance between the social and the professional.</a:t>
                      </a:r>
                    </a:p>
                    <a:p>
                      <a:pPr marL="285750" indent="-285750">
                        <a:buFont typeface="Arial" panose="020B0604020202020204" pitchFamily="34" charset="0"/>
                        <a:buChar char="•"/>
                      </a:pPr>
                      <a:r>
                        <a:rPr lang="en-US" i="0" dirty="0"/>
                        <a:t>Gives even more time to groups likely to be declined, so they know they have been heard.</a:t>
                      </a:r>
                    </a:p>
                  </a:txBody>
                  <a:tcPr/>
                </a:tc>
                <a:tc>
                  <a:txBody>
                    <a:bodyPr/>
                    <a:lstStyle/>
                    <a:p>
                      <a:pPr marL="0" indent="0">
                        <a:buFont typeface="Arial" panose="020B0604020202020204" pitchFamily="34" charset="0"/>
                        <a:buNone/>
                      </a:pPr>
                      <a:r>
                        <a:rPr lang="en-US" dirty="0"/>
                        <a:t>Program  officer:</a:t>
                      </a:r>
                    </a:p>
                    <a:p>
                      <a:pPr marL="285750" indent="-285750">
                        <a:buFont typeface="Arial" panose="020B0604020202020204" pitchFamily="34" charset="0"/>
                        <a:buChar char="•"/>
                      </a:pPr>
                      <a:r>
                        <a:rPr lang="en-US" dirty="0"/>
                        <a:t>Intervenes and significantly changes the conversations for the better by getting to the important things that need to be said.</a:t>
                      </a:r>
                    </a:p>
                    <a:p>
                      <a:pPr marL="285750" indent="-285750">
                        <a:buFont typeface="Arial" panose="020B0604020202020204" pitchFamily="34" charset="0"/>
                        <a:buChar char="•"/>
                      </a:pPr>
                      <a:r>
                        <a:rPr lang="en-US" dirty="0"/>
                        <a:t>Acts as a resource, or consultant: connects groups to others in a helpful way; helps brainstorm about the future in a productive way.</a:t>
                      </a:r>
                    </a:p>
                    <a:p>
                      <a:pPr marL="285750" indent="-285750">
                        <a:buFont typeface="Arial" panose="020B0604020202020204" pitchFamily="34" charset="0"/>
                        <a:buChar char="•"/>
                      </a:pPr>
                      <a:r>
                        <a:rPr lang="en-US" dirty="0"/>
                        <a:t>Notes impressions and body language, asks </a:t>
                      </a:r>
                      <a:r>
                        <a:rPr lang="en-US" i="1" dirty="0"/>
                        <a:t>What are they trying to convey to me?</a:t>
                      </a:r>
                      <a:endParaRPr lang="en-US" dirty="0"/>
                    </a:p>
                  </a:txBody>
                  <a:tcPr/>
                </a:tc>
                <a:extLst>
                  <a:ext uri="{0D108BD9-81ED-4DB2-BD59-A6C34878D82A}">
                    <a16:rowId xmlns:a16="http://schemas.microsoft.com/office/drawing/2014/main" val="3854986198"/>
                  </a:ext>
                </a:extLst>
              </a:tr>
            </a:tbl>
          </a:graphicData>
        </a:graphic>
      </p:graphicFrame>
      <p:sp>
        <p:nvSpPr>
          <p:cNvPr id="3" name="Date Placeholder 2">
            <a:extLst>
              <a:ext uri="{FF2B5EF4-FFF2-40B4-BE49-F238E27FC236}">
                <a16:creationId xmlns:a16="http://schemas.microsoft.com/office/drawing/2014/main" id="{A0E6D586-9757-4C3C-8D11-56A95210823A}"/>
              </a:ext>
            </a:extLst>
          </p:cNvPr>
          <p:cNvSpPr>
            <a:spLocks noGrp="1"/>
          </p:cNvSpPr>
          <p:nvPr>
            <p:ph type="dt" sz="half" idx="10"/>
          </p:nvPr>
        </p:nvSpPr>
        <p:spPr/>
        <p:txBody>
          <a:bodyPr/>
          <a:lstStyle/>
          <a:p>
            <a:r>
              <a:rPr lang="en-US"/>
              <a:t>9 June 2026</a:t>
            </a:r>
          </a:p>
        </p:txBody>
      </p:sp>
      <p:sp>
        <p:nvSpPr>
          <p:cNvPr id="5" name="Slide Number Placeholder 4">
            <a:extLst>
              <a:ext uri="{FF2B5EF4-FFF2-40B4-BE49-F238E27FC236}">
                <a16:creationId xmlns:a16="http://schemas.microsoft.com/office/drawing/2014/main" id="{67040D97-D6BF-4B09-A73E-11A79DDC963F}"/>
              </a:ext>
            </a:extLst>
          </p:cNvPr>
          <p:cNvSpPr>
            <a:spLocks noGrp="1"/>
          </p:cNvSpPr>
          <p:nvPr>
            <p:ph type="sldNum" sz="quarter" idx="12"/>
          </p:nvPr>
        </p:nvSpPr>
        <p:spPr/>
        <p:txBody>
          <a:bodyPr/>
          <a:lstStyle/>
          <a:p>
            <a:fld id="{363DAF05-A6C4-DF48-B275-09B3C3D07AB0}" type="slidenum">
              <a:rPr lang="en-US" smtClean="0"/>
              <a:t>18</a:t>
            </a:fld>
            <a:endParaRPr lang="en-US"/>
          </a:p>
        </p:txBody>
      </p:sp>
    </p:spTree>
    <p:extLst>
      <p:ext uri="{BB962C8B-B14F-4D97-AF65-F5344CB8AC3E}">
        <p14:creationId xmlns:p14="http://schemas.microsoft.com/office/powerpoint/2010/main" val="2200886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F99A198-57C7-408C-8CBB-04486DCD3290}"/>
              </a:ext>
            </a:extLst>
          </p:cNvPr>
          <p:cNvSpPr>
            <a:spLocks noGrp="1"/>
          </p:cNvSpPr>
          <p:nvPr>
            <p:ph type="title"/>
          </p:nvPr>
        </p:nvSpPr>
        <p:spPr/>
        <p:txBody>
          <a:bodyPr/>
          <a:lstStyle/>
          <a:p>
            <a:r>
              <a:rPr lang="en-US" dirty="0"/>
              <a:t>Before diving into the topic of rubrics…</a:t>
            </a:r>
          </a:p>
        </p:txBody>
      </p:sp>
      <p:sp>
        <p:nvSpPr>
          <p:cNvPr id="3" name="Content Placeholder 2">
            <a:extLst>
              <a:ext uri="{FF2B5EF4-FFF2-40B4-BE49-F238E27FC236}">
                <a16:creationId xmlns:a16="http://schemas.microsoft.com/office/drawing/2014/main" id="{9340B2EC-C558-4551-8912-E52C51B20CB6}"/>
              </a:ext>
            </a:extLst>
          </p:cNvPr>
          <p:cNvSpPr>
            <a:spLocks noGrp="1"/>
          </p:cNvSpPr>
          <p:nvPr>
            <p:ph idx="1"/>
          </p:nvPr>
        </p:nvSpPr>
        <p:spPr/>
        <p:txBody>
          <a:bodyPr/>
          <a:lstStyle/>
          <a:p>
            <a:pPr marL="117475" indent="0">
              <a:buNone/>
            </a:pPr>
            <a:r>
              <a:rPr lang="en-US" dirty="0">
                <a:sym typeface="Wingdings" panose="05000000000000000000" pitchFamily="2" charset="2"/>
              </a:rPr>
              <a:t>- Evaluation on its own </a:t>
            </a:r>
            <a:r>
              <a:rPr lang="en-US" sz="3200" b="1" dirty="0">
                <a:sym typeface="Wingdings" panose="05000000000000000000" pitchFamily="2" charset="2"/>
              </a:rPr>
              <a:t>≠</a:t>
            </a:r>
            <a:r>
              <a:rPr lang="en-US" dirty="0">
                <a:sym typeface="Wingdings" panose="05000000000000000000" pitchFamily="2" charset="2"/>
              </a:rPr>
              <a:t> mission driven organizations. </a:t>
            </a:r>
          </a:p>
          <a:p>
            <a:pPr marL="117475" indent="0">
              <a:buNone/>
            </a:pPr>
            <a:r>
              <a:rPr lang="en-US" dirty="0">
                <a:sym typeface="Wingdings" panose="05000000000000000000" pitchFamily="2" charset="2"/>
              </a:rPr>
              <a:t>- Rubrics fit into evaluation as part of the larger picture of </a:t>
            </a:r>
            <a:r>
              <a:rPr lang="en-US" b="1" dirty="0">
                <a:sym typeface="Wingdings" panose="05000000000000000000" pitchFamily="2" charset="2"/>
              </a:rPr>
              <a:t>formative assessment</a:t>
            </a:r>
          </a:p>
          <a:p>
            <a:pPr marL="1085850" lvl="1" indent="-511175"/>
            <a:r>
              <a:rPr lang="en-US" dirty="0">
                <a:sym typeface="Wingdings" panose="05000000000000000000" pitchFamily="2" charset="2"/>
              </a:rPr>
              <a:t>“assessment practices whose purpose is to improve practices, rather than judge them” </a:t>
            </a:r>
            <a:r>
              <a:rPr lang="en-US" sz="1600" dirty="0">
                <a:sym typeface="Wingdings" panose="05000000000000000000" pitchFamily="2" charset="2"/>
              </a:rPr>
              <a:t>SPH. Pg. 19</a:t>
            </a:r>
          </a:p>
          <a:p>
            <a:pPr marL="0" indent="0">
              <a:buNone/>
            </a:pPr>
            <a:endParaRPr lang="en-US" dirty="0"/>
          </a:p>
          <a:p>
            <a:pPr marL="0" indent="0">
              <a:buNone/>
            </a:pPr>
            <a:r>
              <a:rPr lang="en-US" dirty="0"/>
              <a:t>How do logic models and rubrics fit together in a formative assessment practice?</a:t>
            </a:r>
          </a:p>
        </p:txBody>
      </p:sp>
      <p:sp>
        <p:nvSpPr>
          <p:cNvPr id="2" name="Date Placeholder 1">
            <a:extLst>
              <a:ext uri="{FF2B5EF4-FFF2-40B4-BE49-F238E27FC236}">
                <a16:creationId xmlns:a16="http://schemas.microsoft.com/office/drawing/2014/main" id="{D6BF4833-8FD5-484E-84A7-C014D48FA161}"/>
              </a:ext>
            </a:extLst>
          </p:cNvPr>
          <p:cNvSpPr>
            <a:spLocks noGrp="1"/>
          </p:cNvSpPr>
          <p:nvPr>
            <p:ph type="dt" sz="half" idx="10"/>
          </p:nvPr>
        </p:nvSpPr>
        <p:spPr/>
        <p:txBody>
          <a:bodyPr/>
          <a:lstStyle/>
          <a:p>
            <a:r>
              <a:rPr lang="en-US"/>
              <a:t>9 June 2026</a:t>
            </a:r>
            <a:endParaRPr lang="en-US" dirty="0"/>
          </a:p>
        </p:txBody>
      </p:sp>
      <p:sp>
        <p:nvSpPr>
          <p:cNvPr id="4" name="Footer Placeholder 3">
            <a:extLst>
              <a:ext uri="{FF2B5EF4-FFF2-40B4-BE49-F238E27FC236}">
                <a16:creationId xmlns:a16="http://schemas.microsoft.com/office/drawing/2014/main" id="{6328FFE1-3AC9-43FA-807A-C21B8E364A37}"/>
              </a:ext>
            </a:extLst>
          </p:cNvPr>
          <p:cNvSpPr>
            <a:spLocks noGrp="1"/>
          </p:cNvSpPr>
          <p:nvPr>
            <p:ph type="ftr" sz="quarter" idx="11"/>
          </p:nvPr>
        </p:nvSpPr>
        <p:spPr/>
        <p:txBody>
          <a:bodyPr/>
          <a:lstStyle/>
          <a:p>
            <a:r>
              <a:rPr lang="en-US"/>
              <a:t>2026 UNM Evaluation Lab Summer Institute​</a:t>
            </a:r>
          </a:p>
        </p:txBody>
      </p:sp>
      <p:sp>
        <p:nvSpPr>
          <p:cNvPr id="5" name="Slide Number Placeholder 4">
            <a:extLst>
              <a:ext uri="{FF2B5EF4-FFF2-40B4-BE49-F238E27FC236}">
                <a16:creationId xmlns:a16="http://schemas.microsoft.com/office/drawing/2014/main" id="{9D16A0D7-7FE9-4E47-803E-BA7CE02D9851}"/>
              </a:ext>
            </a:extLst>
          </p:cNvPr>
          <p:cNvSpPr>
            <a:spLocks noGrp="1"/>
          </p:cNvSpPr>
          <p:nvPr>
            <p:ph type="sldNum" sz="quarter" idx="12"/>
          </p:nvPr>
        </p:nvSpPr>
        <p:spPr/>
        <p:txBody>
          <a:bodyPr/>
          <a:lstStyle/>
          <a:p>
            <a:fld id="{363DAF05-A6C4-DF48-B275-09B3C3D07AB0}" type="slidenum">
              <a:rPr lang="en-US" smtClean="0"/>
              <a:t>2</a:t>
            </a:fld>
            <a:endParaRPr lang="en-US"/>
          </a:p>
        </p:txBody>
      </p:sp>
    </p:spTree>
    <p:extLst>
      <p:ext uri="{BB962C8B-B14F-4D97-AF65-F5344CB8AC3E}">
        <p14:creationId xmlns:p14="http://schemas.microsoft.com/office/powerpoint/2010/main" val="1870109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9B808-7596-46B5-A9B2-18A68600C625}"/>
              </a:ext>
            </a:extLst>
          </p:cNvPr>
          <p:cNvSpPr>
            <a:spLocks noGrp="1"/>
          </p:cNvSpPr>
          <p:nvPr>
            <p:ph type="title"/>
          </p:nvPr>
        </p:nvSpPr>
        <p:spPr/>
        <p:txBody>
          <a:bodyPr/>
          <a:lstStyle/>
          <a:p>
            <a:r>
              <a:rPr lang="en-US" dirty="0">
                <a:cs typeface="Calibri Light"/>
              </a:rPr>
              <a:t>What are rubrics?</a:t>
            </a:r>
            <a:endParaRPr lang="en-US" dirty="0"/>
          </a:p>
        </p:txBody>
      </p:sp>
      <p:sp>
        <p:nvSpPr>
          <p:cNvPr id="3" name="Content Placeholder 2">
            <a:extLst>
              <a:ext uri="{FF2B5EF4-FFF2-40B4-BE49-F238E27FC236}">
                <a16:creationId xmlns:a16="http://schemas.microsoft.com/office/drawing/2014/main" id="{27842511-AA20-4CC5-A6B8-219778DD7226}"/>
              </a:ext>
            </a:extLst>
          </p:cNvPr>
          <p:cNvSpPr>
            <a:spLocks noGrp="1"/>
          </p:cNvSpPr>
          <p:nvPr>
            <p:ph idx="1"/>
          </p:nvPr>
        </p:nvSpPr>
        <p:spPr/>
        <p:txBody>
          <a:bodyPr vert="horz" lIns="91440" tIns="45720" rIns="91440" bIns="45720" rtlCol="0" anchor="t">
            <a:normAutofit/>
          </a:bodyPr>
          <a:lstStyle/>
          <a:p>
            <a:r>
              <a:rPr lang="en-US" dirty="0">
                <a:ea typeface="+mn-lt"/>
                <a:cs typeface="+mn-lt"/>
              </a:rPr>
              <a:t>“A matrix that identifies </a:t>
            </a:r>
            <a:r>
              <a:rPr lang="en-US" dirty="0">
                <a:solidFill>
                  <a:srgbClr val="FF0000"/>
                </a:solidFill>
                <a:ea typeface="+mn-lt"/>
                <a:cs typeface="+mn-lt"/>
              </a:rPr>
              <a:t>criteria for success</a:t>
            </a:r>
            <a:r>
              <a:rPr lang="en-US" dirty="0">
                <a:ea typeface="+mn-lt"/>
                <a:cs typeface="+mn-lt"/>
              </a:rPr>
              <a:t> and </a:t>
            </a:r>
            <a:r>
              <a:rPr lang="en-US" dirty="0">
                <a:solidFill>
                  <a:srgbClr val="FF0000"/>
                </a:solidFill>
                <a:ea typeface="+mn-lt"/>
                <a:cs typeface="+mn-lt"/>
              </a:rPr>
              <a:t>describes levels of performance</a:t>
            </a:r>
            <a:r>
              <a:rPr lang="en-US" dirty="0">
                <a:ea typeface="+mn-lt"/>
                <a:cs typeface="+mn-lt"/>
              </a:rPr>
              <a:t> in relation to those criteria </a:t>
            </a:r>
            <a:r>
              <a:rPr lang="en-US" dirty="0">
                <a:solidFill>
                  <a:srgbClr val="FF0000"/>
                </a:solidFill>
                <a:ea typeface="+mn-lt"/>
                <a:cs typeface="+mn-lt"/>
              </a:rPr>
              <a:t>along a spectrum</a:t>
            </a:r>
            <a:r>
              <a:rPr lang="en-US" dirty="0">
                <a:ea typeface="+mn-lt"/>
                <a:cs typeface="+mn-lt"/>
              </a:rPr>
              <a:t> from poor to excellent.”  </a:t>
            </a:r>
            <a:endParaRPr lang="en-US" dirty="0">
              <a:cs typeface="Calibri" panose="020F0502020204030204"/>
            </a:endParaRPr>
          </a:p>
          <a:p>
            <a:r>
              <a:rPr lang="en-US" dirty="0">
                <a:ea typeface="+mn-lt"/>
                <a:cs typeface="+mn-lt"/>
              </a:rPr>
              <a:t>"Written descriptions of what success looks like”</a:t>
            </a:r>
          </a:p>
          <a:p>
            <a:pPr marL="457200" lvl="1" indent="0">
              <a:buNone/>
            </a:pPr>
            <a:endParaRPr lang="en-US" sz="1600" dirty="0">
              <a:ea typeface="+mn-lt"/>
              <a:cs typeface="+mn-lt"/>
            </a:endParaRPr>
          </a:p>
          <a:p>
            <a:endParaRPr lang="en-US" dirty="0">
              <a:cs typeface="Calibri"/>
            </a:endParaRPr>
          </a:p>
        </p:txBody>
      </p:sp>
      <p:sp>
        <p:nvSpPr>
          <p:cNvPr id="5" name="Footer Placeholder 4">
            <a:extLst>
              <a:ext uri="{FF2B5EF4-FFF2-40B4-BE49-F238E27FC236}">
                <a16:creationId xmlns:a16="http://schemas.microsoft.com/office/drawing/2014/main" id="{18FC0F2C-15C0-421C-86A7-02E49B38A84A}"/>
              </a:ext>
            </a:extLst>
          </p:cNvPr>
          <p:cNvSpPr>
            <a:spLocks noGrp="1"/>
          </p:cNvSpPr>
          <p:nvPr>
            <p:ph type="ftr" sz="quarter" idx="11"/>
          </p:nvPr>
        </p:nvSpPr>
        <p:spPr/>
        <p:txBody>
          <a:bodyPr/>
          <a:lstStyle/>
          <a:p>
            <a:r>
              <a:rPr lang="en-US"/>
              <a:t>2026 UNM Evaluation Lab Summer Institute​</a:t>
            </a:r>
          </a:p>
        </p:txBody>
      </p:sp>
      <p:sp>
        <p:nvSpPr>
          <p:cNvPr id="6" name="Slide Number Placeholder 5">
            <a:extLst>
              <a:ext uri="{FF2B5EF4-FFF2-40B4-BE49-F238E27FC236}">
                <a16:creationId xmlns:a16="http://schemas.microsoft.com/office/drawing/2014/main" id="{8DA77368-EBB1-474A-A1B7-38D98D64ACDA}"/>
              </a:ext>
            </a:extLst>
          </p:cNvPr>
          <p:cNvSpPr>
            <a:spLocks noGrp="1"/>
          </p:cNvSpPr>
          <p:nvPr>
            <p:ph type="sldNum" sz="quarter" idx="12"/>
          </p:nvPr>
        </p:nvSpPr>
        <p:spPr/>
        <p:txBody>
          <a:bodyPr/>
          <a:lstStyle/>
          <a:p>
            <a:fld id="{363DAF05-A6C4-DF48-B275-09B3C3D07AB0}" type="slidenum">
              <a:rPr lang="en-US" smtClean="0"/>
              <a:t>3</a:t>
            </a:fld>
            <a:r>
              <a:rPr lang="en-US" dirty="0"/>
              <a:t>/36</a:t>
            </a:r>
          </a:p>
        </p:txBody>
      </p:sp>
      <p:sp>
        <p:nvSpPr>
          <p:cNvPr id="8" name="TextBox 7">
            <a:extLst>
              <a:ext uri="{FF2B5EF4-FFF2-40B4-BE49-F238E27FC236}">
                <a16:creationId xmlns:a16="http://schemas.microsoft.com/office/drawing/2014/main" id="{6B2C09A1-EE74-419B-ADCA-0A6C0F90B2C6}"/>
              </a:ext>
            </a:extLst>
          </p:cNvPr>
          <p:cNvSpPr txBox="1"/>
          <p:nvPr/>
        </p:nvSpPr>
        <p:spPr>
          <a:xfrm>
            <a:off x="1846729" y="3998259"/>
            <a:ext cx="5737411"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600" dirty="0">
                <a:latin typeface="Calibri"/>
              </a:rPr>
              <a:t>David Grant. 2015. </a:t>
            </a:r>
            <a:r>
              <a:rPr lang="en-US" sz="1600" i="1" dirty="0">
                <a:latin typeface="Calibri"/>
              </a:rPr>
              <a:t>The Social Profit Handbook: The Essential Guide to Setting Goals, Assessing Outcomes, and Achieving Success for Mission-Driven Organizations.</a:t>
            </a:r>
            <a:r>
              <a:rPr lang="en-US" sz="1600" dirty="0">
                <a:latin typeface="Calibri"/>
              </a:rPr>
              <a:t>  White River Junction, VT: Chelsea Green Publishing: p.45.</a:t>
            </a:r>
            <a:r>
              <a:rPr lang="en-US" sz="1600" dirty="0">
                <a:latin typeface="Calibri"/>
                <a:ea typeface="Calibri"/>
                <a:cs typeface="Calibri"/>
              </a:rPr>
              <a:t>​</a:t>
            </a:r>
            <a:endParaRPr lang="en-US" sz="1600" dirty="0"/>
          </a:p>
        </p:txBody>
      </p:sp>
      <p:sp>
        <p:nvSpPr>
          <p:cNvPr id="4" name="Date Placeholder 3">
            <a:extLst>
              <a:ext uri="{FF2B5EF4-FFF2-40B4-BE49-F238E27FC236}">
                <a16:creationId xmlns:a16="http://schemas.microsoft.com/office/drawing/2014/main" id="{C4D62DD9-A86F-42F1-8AE5-2C05ADF83B44}"/>
              </a:ext>
            </a:extLst>
          </p:cNvPr>
          <p:cNvSpPr>
            <a:spLocks noGrp="1"/>
          </p:cNvSpPr>
          <p:nvPr>
            <p:ph type="dt" sz="half" idx="10"/>
          </p:nvPr>
        </p:nvSpPr>
        <p:spPr/>
        <p:txBody>
          <a:bodyPr/>
          <a:lstStyle/>
          <a:p>
            <a:r>
              <a:rPr lang="en-US"/>
              <a:t>9 June 2026</a:t>
            </a:r>
          </a:p>
        </p:txBody>
      </p:sp>
    </p:spTree>
    <p:extLst>
      <p:ext uri="{BB962C8B-B14F-4D97-AF65-F5344CB8AC3E}">
        <p14:creationId xmlns:p14="http://schemas.microsoft.com/office/powerpoint/2010/main" val="31256105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286A0603-4479-442F-BF00-8946075AD3C7}"/>
              </a:ext>
            </a:extLst>
          </p:cNvPr>
          <p:cNvPicPr>
            <a:picLocks noGrp="1" noChangeAspect="1"/>
          </p:cNvPicPr>
          <p:nvPr>
            <p:ph idx="1"/>
          </p:nvPr>
        </p:nvPicPr>
        <p:blipFill>
          <a:blip r:embed="rId2"/>
          <a:stretch>
            <a:fillRect/>
          </a:stretch>
        </p:blipFill>
        <p:spPr>
          <a:xfrm>
            <a:off x="480603" y="237788"/>
            <a:ext cx="8129997" cy="6101255"/>
          </a:xfrm>
        </p:spPr>
      </p:pic>
      <p:sp>
        <p:nvSpPr>
          <p:cNvPr id="4" name="Date Placeholder 3">
            <a:extLst>
              <a:ext uri="{FF2B5EF4-FFF2-40B4-BE49-F238E27FC236}">
                <a16:creationId xmlns:a16="http://schemas.microsoft.com/office/drawing/2014/main" id="{8E5FF030-F1A7-4A9F-B4C3-5B2659CF3E99}"/>
              </a:ext>
            </a:extLst>
          </p:cNvPr>
          <p:cNvSpPr>
            <a:spLocks noGrp="1"/>
          </p:cNvSpPr>
          <p:nvPr>
            <p:ph type="dt" sz="half" idx="10"/>
          </p:nvPr>
        </p:nvSpPr>
        <p:spPr/>
        <p:txBody>
          <a:bodyPr/>
          <a:lstStyle/>
          <a:p>
            <a:r>
              <a:rPr lang="en-US"/>
              <a:t>9 June 2026</a:t>
            </a:r>
            <a:endParaRPr lang="en-US" dirty="0"/>
          </a:p>
        </p:txBody>
      </p:sp>
      <p:sp>
        <p:nvSpPr>
          <p:cNvPr id="6" name="Slide Number Placeholder 5">
            <a:extLst>
              <a:ext uri="{FF2B5EF4-FFF2-40B4-BE49-F238E27FC236}">
                <a16:creationId xmlns:a16="http://schemas.microsoft.com/office/drawing/2014/main" id="{D5A866C4-F3B9-42CA-B510-5BB7562550B8}"/>
              </a:ext>
            </a:extLst>
          </p:cNvPr>
          <p:cNvSpPr>
            <a:spLocks noGrp="1"/>
          </p:cNvSpPr>
          <p:nvPr>
            <p:ph type="sldNum" sz="quarter" idx="12"/>
          </p:nvPr>
        </p:nvSpPr>
        <p:spPr/>
        <p:txBody>
          <a:bodyPr/>
          <a:lstStyle/>
          <a:p>
            <a:fld id="{363DAF05-A6C4-DF48-B275-09B3C3D07AB0}" type="slidenum">
              <a:rPr lang="en-US" smtClean="0"/>
              <a:t>4</a:t>
            </a:fld>
            <a:endParaRPr lang="en-US"/>
          </a:p>
        </p:txBody>
      </p:sp>
      <p:sp>
        <p:nvSpPr>
          <p:cNvPr id="10" name="Rectangle 9">
            <a:extLst>
              <a:ext uri="{FF2B5EF4-FFF2-40B4-BE49-F238E27FC236}">
                <a16:creationId xmlns:a16="http://schemas.microsoft.com/office/drawing/2014/main" id="{3CAA246E-032B-4A0B-A63B-A5726100FD6F}"/>
              </a:ext>
            </a:extLst>
          </p:cNvPr>
          <p:cNvSpPr/>
          <p:nvPr/>
        </p:nvSpPr>
        <p:spPr>
          <a:xfrm>
            <a:off x="9165021" y="799343"/>
            <a:ext cx="2743200" cy="1323439"/>
          </a:xfrm>
          <a:prstGeom prst="rect">
            <a:avLst/>
          </a:prstGeom>
        </p:spPr>
        <p:txBody>
          <a:bodyPr wrap="square">
            <a:spAutoFit/>
          </a:bodyPr>
          <a:lstStyle/>
          <a:p>
            <a:r>
              <a:rPr lang="en-US" sz="2000" b="1" dirty="0">
                <a:solidFill>
                  <a:srgbClr val="C00000"/>
                </a:solidFill>
              </a:rPr>
              <a:t>Rubrics</a:t>
            </a:r>
            <a:r>
              <a:rPr lang="en-US" sz="2000" dirty="0"/>
              <a:t> help your organization </a:t>
            </a:r>
            <a:r>
              <a:rPr lang="en-US" sz="2000" b="1" dirty="0">
                <a:solidFill>
                  <a:srgbClr val="C00000"/>
                </a:solidFill>
              </a:rPr>
              <a:t>build consensus on the</a:t>
            </a:r>
            <a:r>
              <a:rPr lang="en-US" sz="2000" dirty="0"/>
              <a:t> </a:t>
            </a:r>
            <a:r>
              <a:rPr lang="en-US" sz="2000" b="1" dirty="0">
                <a:solidFill>
                  <a:srgbClr val="C00000"/>
                </a:solidFill>
              </a:rPr>
              <a:t>definition of success.</a:t>
            </a:r>
          </a:p>
        </p:txBody>
      </p:sp>
      <p:sp>
        <p:nvSpPr>
          <p:cNvPr id="12" name="Rectangle 11">
            <a:extLst>
              <a:ext uri="{FF2B5EF4-FFF2-40B4-BE49-F238E27FC236}">
                <a16:creationId xmlns:a16="http://schemas.microsoft.com/office/drawing/2014/main" id="{81540560-35DA-4E41-9EA0-429ED0B8EC84}"/>
              </a:ext>
            </a:extLst>
          </p:cNvPr>
          <p:cNvSpPr/>
          <p:nvPr/>
        </p:nvSpPr>
        <p:spPr>
          <a:xfrm>
            <a:off x="283779" y="735553"/>
            <a:ext cx="4740166" cy="5484922"/>
          </a:xfrm>
          <a:prstGeom prst="rect">
            <a:avLst/>
          </a:prstGeom>
          <a:solidFill>
            <a:srgbClr val="FFFFFF">
              <a:alpha val="67843"/>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5294570F-B86A-4678-8C1A-9AC791966427}"/>
              </a:ext>
            </a:extLst>
          </p:cNvPr>
          <p:cNvSpPr/>
          <p:nvPr/>
        </p:nvSpPr>
        <p:spPr>
          <a:xfrm>
            <a:off x="4875105" y="1960008"/>
            <a:ext cx="4093091" cy="4379036"/>
          </a:xfrm>
          <a:prstGeom prst="rect">
            <a:avLst/>
          </a:prstGeom>
          <a:solidFill>
            <a:srgbClr val="FFFFFF">
              <a:alpha val="67843"/>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ooter Placeholder 1">
            <a:extLst>
              <a:ext uri="{FF2B5EF4-FFF2-40B4-BE49-F238E27FC236}">
                <a16:creationId xmlns:a16="http://schemas.microsoft.com/office/drawing/2014/main" id="{1060BB4F-2AA5-4FA0-8311-CD11CF81357F}"/>
              </a:ext>
            </a:extLst>
          </p:cNvPr>
          <p:cNvSpPr>
            <a:spLocks noGrp="1"/>
          </p:cNvSpPr>
          <p:nvPr>
            <p:ph type="ftr" sz="quarter" idx="11"/>
          </p:nvPr>
        </p:nvSpPr>
        <p:spPr/>
        <p:txBody>
          <a:bodyPr/>
          <a:lstStyle/>
          <a:p>
            <a:r>
              <a:rPr lang="en-US"/>
              <a:t>2026 UNM Evaluation Lab Summer Institute​</a:t>
            </a:r>
          </a:p>
        </p:txBody>
      </p:sp>
      <p:sp>
        <p:nvSpPr>
          <p:cNvPr id="9" name="Rectangle 8">
            <a:extLst>
              <a:ext uri="{FF2B5EF4-FFF2-40B4-BE49-F238E27FC236}">
                <a16:creationId xmlns:a16="http://schemas.microsoft.com/office/drawing/2014/main" id="{809EC805-A528-4799-8774-0AAE364C37BB}"/>
              </a:ext>
            </a:extLst>
          </p:cNvPr>
          <p:cNvSpPr/>
          <p:nvPr/>
        </p:nvSpPr>
        <p:spPr>
          <a:xfrm>
            <a:off x="9218683" y="2488622"/>
            <a:ext cx="2743200" cy="707886"/>
          </a:xfrm>
          <a:prstGeom prst="rect">
            <a:avLst/>
          </a:prstGeom>
        </p:spPr>
        <p:txBody>
          <a:bodyPr wrap="square">
            <a:spAutoFit/>
          </a:bodyPr>
          <a:lstStyle/>
          <a:p>
            <a:r>
              <a:rPr lang="en-US" sz="2000" dirty="0"/>
              <a:t>You can use them for outputs and outcomes. </a:t>
            </a:r>
            <a:endParaRPr lang="en-US" sz="2000" b="1" dirty="0">
              <a:solidFill>
                <a:srgbClr val="C00000"/>
              </a:solidFill>
            </a:endParaRPr>
          </a:p>
        </p:txBody>
      </p:sp>
    </p:spTree>
    <p:extLst>
      <p:ext uri="{BB962C8B-B14F-4D97-AF65-F5344CB8AC3E}">
        <p14:creationId xmlns:p14="http://schemas.microsoft.com/office/powerpoint/2010/main" val="2417694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BE2E138-8496-724B-BDE3-0B0353665572}"/>
              </a:ext>
            </a:extLst>
          </p:cNvPr>
          <p:cNvSpPr>
            <a:spLocks noGrp="1"/>
          </p:cNvSpPr>
          <p:nvPr>
            <p:ph type="title"/>
          </p:nvPr>
        </p:nvSpPr>
        <p:spPr/>
        <p:txBody>
          <a:bodyPr>
            <a:normAutofit fontScale="90000"/>
          </a:bodyPr>
          <a:lstStyle/>
          <a:p>
            <a:r>
              <a:rPr lang="en-US" dirty="0"/>
              <a:t>Rubrics are useful to define outputs and outcomes, especially those hard to measure - Examples</a:t>
            </a:r>
          </a:p>
        </p:txBody>
      </p:sp>
      <p:sp>
        <p:nvSpPr>
          <p:cNvPr id="8" name="Content Placeholder 7">
            <a:extLst>
              <a:ext uri="{FF2B5EF4-FFF2-40B4-BE49-F238E27FC236}">
                <a16:creationId xmlns:a16="http://schemas.microsoft.com/office/drawing/2014/main" id="{0A19C4EB-67C6-0C48-B52F-BFC1F22D834A}"/>
              </a:ext>
            </a:extLst>
          </p:cNvPr>
          <p:cNvSpPr>
            <a:spLocks noGrp="1"/>
          </p:cNvSpPr>
          <p:nvPr>
            <p:ph sz="half" idx="1"/>
          </p:nvPr>
        </p:nvSpPr>
        <p:spPr>
          <a:xfrm>
            <a:off x="838200" y="2370137"/>
            <a:ext cx="5181600" cy="4351338"/>
          </a:xfrm>
        </p:spPr>
        <p:txBody>
          <a:bodyPr/>
          <a:lstStyle/>
          <a:p>
            <a:pPr marL="0" indent="0">
              <a:buNone/>
            </a:pPr>
            <a:r>
              <a:rPr lang="en-US" dirty="0"/>
              <a:t>OUTPUTS</a:t>
            </a:r>
          </a:p>
          <a:p>
            <a:r>
              <a:rPr lang="en-US" dirty="0"/>
              <a:t>Quality of interactions between staff and participants</a:t>
            </a:r>
          </a:p>
          <a:p>
            <a:r>
              <a:rPr lang="en-US" dirty="0"/>
              <a:t>Welcoming environment</a:t>
            </a:r>
          </a:p>
          <a:p>
            <a:r>
              <a:rPr lang="en-US" dirty="0"/>
              <a:t>Developing trust</a:t>
            </a:r>
          </a:p>
          <a:p>
            <a:r>
              <a:rPr lang="en-US" dirty="0"/>
              <a:t>Sense of safety</a:t>
            </a:r>
          </a:p>
        </p:txBody>
      </p:sp>
      <p:sp>
        <p:nvSpPr>
          <p:cNvPr id="10" name="Content Placeholder 9">
            <a:extLst>
              <a:ext uri="{FF2B5EF4-FFF2-40B4-BE49-F238E27FC236}">
                <a16:creationId xmlns:a16="http://schemas.microsoft.com/office/drawing/2014/main" id="{FE7B5440-BFA6-F24D-97E1-CF63D16716F9}"/>
              </a:ext>
            </a:extLst>
          </p:cNvPr>
          <p:cNvSpPr>
            <a:spLocks noGrp="1"/>
          </p:cNvSpPr>
          <p:nvPr>
            <p:ph sz="half" idx="2"/>
          </p:nvPr>
        </p:nvSpPr>
        <p:spPr>
          <a:xfrm>
            <a:off x="6172200" y="2370137"/>
            <a:ext cx="5181600" cy="4351338"/>
          </a:xfrm>
        </p:spPr>
        <p:txBody>
          <a:bodyPr/>
          <a:lstStyle/>
          <a:p>
            <a:pPr marL="0" indent="0">
              <a:buNone/>
            </a:pPr>
            <a:r>
              <a:rPr lang="en-US" dirty="0"/>
              <a:t>OUTCOMES</a:t>
            </a:r>
          </a:p>
          <a:p>
            <a:r>
              <a:rPr lang="en-US" dirty="0"/>
              <a:t>Client self-agency</a:t>
            </a:r>
          </a:p>
          <a:p>
            <a:r>
              <a:rPr lang="en-US" dirty="0"/>
              <a:t>Emotional self-regulation</a:t>
            </a:r>
          </a:p>
          <a:p>
            <a:r>
              <a:rPr lang="en-US" dirty="0"/>
              <a:t>Healthy parent-child relationship</a:t>
            </a:r>
          </a:p>
          <a:p>
            <a:r>
              <a:rPr lang="en-US" dirty="0"/>
              <a:t>Cultural representation in product/service </a:t>
            </a:r>
          </a:p>
          <a:p>
            <a:endParaRPr lang="en-US" dirty="0"/>
          </a:p>
        </p:txBody>
      </p:sp>
      <p:sp>
        <p:nvSpPr>
          <p:cNvPr id="5" name="Footer Placeholder 4">
            <a:extLst>
              <a:ext uri="{FF2B5EF4-FFF2-40B4-BE49-F238E27FC236}">
                <a16:creationId xmlns:a16="http://schemas.microsoft.com/office/drawing/2014/main" id="{B778379C-0AC3-3344-9C79-D3CDC05D5725}"/>
              </a:ext>
            </a:extLst>
          </p:cNvPr>
          <p:cNvSpPr>
            <a:spLocks noGrp="1"/>
          </p:cNvSpPr>
          <p:nvPr>
            <p:ph type="ftr" sz="quarter" idx="11"/>
          </p:nvPr>
        </p:nvSpPr>
        <p:spPr/>
        <p:txBody>
          <a:bodyPr/>
          <a:lstStyle/>
          <a:p>
            <a:r>
              <a:rPr lang="en-US"/>
              <a:t>2026 UNM Evaluation Lab Summer Institute​</a:t>
            </a:r>
          </a:p>
        </p:txBody>
      </p:sp>
      <p:sp>
        <p:nvSpPr>
          <p:cNvPr id="6" name="Slide Number Placeholder 5">
            <a:extLst>
              <a:ext uri="{FF2B5EF4-FFF2-40B4-BE49-F238E27FC236}">
                <a16:creationId xmlns:a16="http://schemas.microsoft.com/office/drawing/2014/main" id="{33742C6F-062D-3744-BC8D-235368B9841B}"/>
              </a:ext>
            </a:extLst>
          </p:cNvPr>
          <p:cNvSpPr>
            <a:spLocks noGrp="1"/>
          </p:cNvSpPr>
          <p:nvPr>
            <p:ph type="sldNum" sz="quarter" idx="12"/>
          </p:nvPr>
        </p:nvSpPr>
        <p:spPr/>
        <p:txBody>
          <a:bodyPr/>
          <a:lstStyle/>
          <a:p>
            <a:fld id="{363DAF05-A6C4-DF48-B275-09B3C3D07AB0}" type="slidenum">
              <a:rPr lang="en-US" smtClean="0"/>
              <a:t>5</a:t>
            </a:fld>
            <a:endParaRPr lang="en-US">
              <a:ea typeface="Calibri"/>
              <a:cs typeface="Calibri"/>
            </a:endParaRPr>
          </a:p>
        </p:txBody>
      </p:sp>
      <p:sp>
        <p:nvSpPr>
          <p:cNvPr id="2" name="Date Placeholder 1">
            <a:extLst>
              <a:ext uri="{FF2B5EF4-FFF2-40B4-BE49-F238E27FC236}">
                <a16:creationId xmlns:a16="http://schemas.microsoft.com/office/drawing/2014/main" id="{43E74834-1E3B-4F48-9842-4603664357F1}"/>
              </a:ext>
            </a:extLst>
          </p:cNvPr>
          <p:cNvSpPr>
            <a:spLocks noGrp="1"/>
          </p:cNvSpPr>
          <p:nvPr>
            <p:ph type="dt" sz="half" idx="10"/>
          </p:nvPr>
        </p:nvSpPr>
        <p:spPr>
          <a:xfrm>
            <a:off x="838199" y="6356350"/>
            <a:ext cx="2948189" cy="365125"/>
          </a:xfrm>
        </p:spPr>
        <p:txBody>
          <a:bodyPr/>
          <a:lstStyle/>
          <a:p>
            <a:r>
              <a:rPr lang="en-US"/>
              <a:t>9 June 2026</a:t>
            </a:r>
            <a:endParaRPr lang="en-US" dirty="0"/>
          </a:p>
        </p:txBody>
      </p:sp>
    </p:spTree>
    <p:extLst>
      <p:ext uri="{BB962C8B-B14F-4D97-AF65-F5344CB8AC3E}">
        <p14:creationId xmlns:p14="http://schemas.microsoft.com/office/powerpoint/2010/main" val="1103362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a:t>Why?</a:t>
            </a:r>
          </a:p>
        </p:txBody>
      </p:sp>
      <p:sp>
        <p:nvSpPr>
          <p:cNvPr id="3" name="Content Placeholder 2"/>
          <p:cNvSpPr>
            <a:spLocks noGrp="1"/>
          </p:cNvSpPr>
          <p:nvPr>
            <p:ph idx="1"/>
          </p:nvPr>
        </p:nvSpPr>
        <p:spPr/>
        <p:txBody>
          <a:bodyPr>
            <a:normAutofit/>
          </a:bodyPr>
          <a:lstStyle/>
          <a:p>
            <a:pPr marL="0" indent="0">
              <a:buNone/>
            </a:pPr>
            <a:endParaRPr lang="en-US" dirty="0"/>
          </a:p>
          <a:p>
            <a:pPr>
              <a:buBlip>
                <a:blip>
                  <a:extLst>
                    <a:ext uri="{96DAC541-7B7A-43D3-8B79-37D633B846F1}">
                      <asvg:svgBlip xmlns:asvg="http://schemas.microsoft.com/office/drawing/2016/SVG/main" r:embed="rId3"/>
                    </a:ext>
                    <a:ext uri="{837473B0-CC2E-450A-ABE3-18F120FF3D39}">
                      <a1611:picAttrSrcUrl xmlns:a1611="http://schemas.microsoft.com/office/drawing/2016/11/main" r:id="rId4"/>
                    </a:ext>
                  </a:extLst>
                </a:blip>
              </a:buBlip>
            </a:pPr>
            <a:r>
              <a:rPr lang="en-US" dirty="0"/>
              <a:t>As a core practice, rubrics get everyone on the same page, with a shared idea—and specific description—of success</a:t>
            </a:r>
          </a:p>
          <a:p>
            <a:pPr>
              <a:buBlip>
                <a:blip>
                  <a:extLst>
                    <a:ext uri="{96DAC541-7B7A-43D3-8B79-37D633B846F1}">
                      <asvg:svgBlip xmlns:asvg="http://schemas.microsoft.com/office/drawing/2016/SVG/main" r:embed="rId3"/>
                    </a:ext>
                    <a:ext uri="{837473B0-CC2E-450A-ABE3-18F120FF3D39}">
                      <a1611:picAttrSrcUrl xmlns:a1611="http://schemas.microsoft.com/office/drawing/2016/11/main" r:id="rId4"/>
                    </a:ext>
                  </a:extLst>
                </a:blip>
              </a:buBlip>
            </a:pPr>
            <a:r>
              <a:rPr lang="en-US" dirty="0"/>
              <a:t>A rubric gives you a tool to begin prioritizing to measure what matters to your organization.</a:t>
            </a:r>
          </a:p>
          <a:p>
            <a:pPr>
              <a:buBlip>
                <a:blip>
                  <a:extLst>
                    <a:ext uri="{96DAC541-7B7A-43D3-8B79-37D633B846F1}">
                      <asvg:svgBlip xmlns:asvg="http://schemas.microsoft.com/office/drawing/2016/SVG/main" r:embed="rId3"/>
                    </a:ext>
                    <a:ext uri="{837473B0-CC2E-450A-ABE3-18F120FF3D39}">
                      <a1611:picAttrSrcUrl xmlns:a1611="http://schemas.microsoft.com/office/drawing/2016/11/main" r:id="rId4"/>
                    </a:ext>
                  </a:extLst>
                </a:blip>
              </a:buBlip>
            </a:pPr>
            <a:r>
              <a:rPr lang="en-US" dirty="0"/>
              <a:t>It allows you to develop what is in your circle of influence </a:t>
            </a:r>
          </a:p>
        </p:txBody>
      </p:sp>
      <p:sp>
        <p:nvSpPr>
          <p:cNvPr id="6" name="Slide Number Placeholder 5"/>
          <p:cNvSpPr>
            <a:spLocks noGrp="1"/>
          </p:cNvSpPr>
          <p:nvPr>
            <p:ph type="sldNum" sz="quarter" idx="12"/>
          </p:nvPr>
        </p:nvSpPr>
        <p:spPr/>
        <p:txBody>
          <a:bodyPr/>
          <a:lstStyle/>
          <a:p>
            <a:fld id="{363DAF05-A6C4-DF48-B275-09B3C3D07AB0}" type="slidenum">
              <a:rPr lang="en-US" smtClean="0"/>
              <a:t>6</a:t>
            </a:fld>
            <a:endParaRPr lang="en-US" dirty="0"/>
          </a:p>
        </p:txBody>
      </p:sp>
      <p:sp>
        <p:nvSpPr>
          <p:cNvPr id="4" name="Date Placeholder 3">
            <a:extLst>
              <a:ext uri="{FF2B5EF4-FFF2-40B4-BE49-F238E27FC236}">
                <a16:creationId xmlns:a16="http://schemas.microsoft.com/office/drawing/2014/main" id="{73A16120-6E3A-CA43-8B82-68FF3C9A7B20}"/>
              </a:ext>
            </a:extLst>
          </p:cNvPr>
          <p:cNvSpPr>
            <a:spLocks noGrp="1"/>
          </p:cNvSpPr>
          <p:nvPr>
            <p:ph type="dt" sz="half" idx="10"/>
          </p:nvPr>
        </p:nvSpPr>
        <p:spPr/>
        <p:txBody>
          <a:bodyPr/>
          <a:lstStyle/>
          <a:p>
            <a:r>
              <a:rPr lang="en-US"/>
              <a:t>9 June 2026</a:t>
            </a:r>
          </a:p>
        </p:txBody>
      </p:sp>
      <p:sp>
        <p:nvSpPr>
          <p:cNvPr id="5" name="Footer Placeholder 4">
            <a:extLst>
              <a:ext uri="{FF2B5EF4-FFF2-40B4-BE49-F238E27FC236}">
                <a16:creationId xmlns:a16="http://schemas.microsoft.com/office/drawing/2014/main" id="{59CFA09A-16AB-DE46-95E0-8F4B97C5304D}"/>
              </a:ext>
            </a:extLst>
          </p:cNvPr>
          <p:cNvSpPr>
            <a:spLocks noGrp="1"/>
          </p:cNvSpPr>
          <p:nvPr>
            <p:ph type="ftr" sz="quarter" idx="11"/>
          </p:nvPr>
        </p:nvSpPr>
        <p:spPr/>
        <p:txBody>
          <a:bodyPr/>
          <a:lstStyle/>
          <a:p>
            <a:r>
              <a:rPr lang="en-US"/>
              <a:t>2026 UNM Evaluation Lab Summer Institute​</a:t>
            </a:r>
          </a:p>
        </p:txBody>
      </p:sp>
    </p:spTree>
    <p:extLst>
      <p:ext uri="{BB962C8B-B14F-4D97-AF65-F5344CB8AC3E}">
        <p14:creationId xmlns:p14="http://schemas.microsoft.com/office/powerpoint/2010/main" val="28265436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4614021" y="365126"/>
            <a:ext cx="5088120" cy="4860018"/>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5669873" y="1440673"/>
            <a:ext cx="2963946" cy="2810693"/>
          </a:xfrm>
          <a:prstGeom prst="ellipse">
            <a:avLst/>
          </a:prstGeom>
          <a:solidFill>
            <a:srgbClr val="7FD03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6349365" y="2118473"/>
            <a:ext cx="1559600" cy="156360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6559869" y="2457120"/>
            <a:ext cx="1136641" cy="923330"/>
          </a:xfrm>
          <a:prstGeom prst="rect">
            <a:avLst/>
          </a:prstGeom>
          <a:noFill/>
        </p:spPr>
        <p:txBody>
          <a:bodyPr wrap="square" rtlCol="0">
            <a:spAutoFit/>
          </a:bodyPr>
          <a:lstStyle/>
          <a:p>
            <a:pPr algn="ctr"/>
            <a:r>
              <a:rPr lang="en-US" dirty="0"/>
              <a:t>Circle</a:t>
            </a:r>
          </a:p>
          <a:p>
            <a:pPr algn="ctr"/>
            <a:r>
              <a:rPr lang="en-US" dirty="0"/>
              <a:t>of</a:t>
            </a:r>
          </a:p>
          <a:p>
            <a:pPr algn="ctr"/>
            <a:r>
              <a:rPr lang="en-US" dirty="0"/>
              <a:t>control</a:t>
            </a:r>
          </a:p>
        </p:txBody>
      </p:sp>
      <p:sp>
        <p:nvSpPr>
          <p:cNvPr id="8" name="TextBox 7"/>
          <p:cNvSpPr txBox="1"/>
          <p:nvPr/>
        </p:nvSpPr>
        <p:spPr>
          <a:xfrm>
            <a:off x="6249711" y="989268"/>
            <a:ext cx="1756956" cy="369332"/>
          </a:xfrm>
          <a:prstGeom prst="rect">
            <a:avLst/>
          </a:prstGeom>
          <a:noFill/>
        </p:spPr>
        <p:txBody>
          <a:bodyPr wrap="none" rtlCol="0">
            <a:spAutoFit/>
          </a:bodyPr>
          <a:lstStyle/>
          <a:p>
            <a:pPr algn="ctr"/>
            <a:r>
              <a:rPr lang="en-US" dirty="0"/>
              <a:t>Circle of concern</a:t>
            </a:r>
          </a:p>
        </p:txBody>
      </p:sp>
      <p:sp>
        <p:nvSpPr>
          <p:cNvPr id="9" name="TextBox 8"/>
          <p:cNvSpPr txBox="1"/>
          <p:nvPr/>
        </p:nvSpPr>
        <p:spPr>
          <a:xfrm>
            <a:off x="6648277" y="1520775"/>
            <a:ext cx="1136641" cy="646331"/>
          </a:xfrm>
          <a:prstGeom prst="rect">
            <a:avLst/>
          </a:prstGeom>
          <a:noFill/>
        </p:spPr>
        <p:txBody>
          <a:bodyPr wrap="square" rtlCol="0">
            <a:spAutoFit/>
          </a:bodyPr>
          <a:lstStyle/>
          <a:p>
            <a:r>
              <a:rPr lang="en-US" dirty="0"/>
              <a:t>Circle of influence</a:t>
            </a:r>
          </a:p>
        </p:txBody>
      </p:sp>
      <p:sp>
        <p:nvSpPr>
          <p:cNvPr id="10" name="TextBox 9"/>
          <p:cNvSpPr txBox="1"/>
          <p:nvPr/>
        </p:nvSpPr>
        <p:spPr>
          <a:xfrm>
            <a:off x="838200" y="4867417"/>
            <a:ext cx="3645269" cy="923330"/>
          </a:xfrm>
          <a:prstGeom prst="rect">
            <a:avLst/>
          </a:prstGeom>
          <a:noFill/>
        </p:spPr>
        <p:txBody>
          <a:bodyPr wrap="square" rtlCol="0">
            <a:spAutoFit/>
          </a:bodyPr>
          <a:lstStyle/>
          <a:p>
            <a:r>
              <a:rPr lang="en-US" dirty="0"/>
              <a:t>Circle of Concern concept adapted from Steven Covey, 7 Habits of Highly Effective People</a:t>
            </a:r>
          </a:p>
        </p:txBody>
      </p:sp>
      <p:sp>
        <p:nvSpPr>
          <p:cNvPr id="11" name="Date Placeholder 10"/>
          <p:cNvSpPr>
            <a:spLocks noGrp="1"/>
          </p:cNvSpPr>
          <p:nvPr>
            <p:ph type="dt" sz="half" idx="10"/>
          </p:nvPr>
        </p:nvSpPr>
        <p:spPr>
          <a:xfrm>
            <a:off x="838199" y="6356350"/>
            <a:ext cx="2965361" cy="365125"/>
          </a:xfrm>
        </p:spPr>
        <p:txBody>
          <a:bodyPr/>
          <a:lstStyle/>
          <a:p>
            <a:r>
              <a:rPr lang="en-US"/>
              <a:t>9 June 2026</a:t>
            </a:r>
            <a:endParaRPr lang="en-US" dirty="0"/>
          </a:p>
        </p:txBody>
      </p:sp>
      <p:sp>
        <p:nvSpPr>
          <p:cNvPr id="12" name="Footer Placeholder 11"/>
          <p:cNvSpPr>
            <a:spLocks noGrp="1"/>
          </p:cNvSpPr>
          <p:nvPr>
            <p:ph type="ftr" sz="quarter" idx="11"/>
          </p:nvPr>
        </p:nvSpPr>
        <p:spPr/>
        <p:txBody>
          <a:bodyPr/>
          <a:lstStyle/>
          <a:p>
            <a:r>
              <a:rPr lang="en-US"/>
              <a:t>2026 UNM Evaluation Lab Summer Institute​</a:t>
            </a:r>
          </a:p>
        </p:txBody>
      </p:sp>
      <p:sp>
        <p:nvSpPr>
          <p:cNvPr id="13" name="Slide Number Placeholder 12"/>
          <p:cNvSpPr>
            <a:spLocks noGrp="1"/>
          </p:cNvSpPr>
          <p:nvPr>
            <p:ph type="sldNum" sz="quarter" idx="12"/>
          </p:nvPr>
        </p:nvSpPr>
        <p:spPr/>
        <p:txBody>
          <a:bodyPr/>
          <a:lstStyle/>
          <a:p>
            <a:fld id="{785D0C33-C2FC-0842-AD83-C1695AFD7544}" type="slidenum">
              <a:rPr lang="en-US" smtClean="0"/>
              <a:t>7</a:t>
            </a:fld>
            <a:endParaRPr lang="en-US"/>
          </a:p>
        </p:txBody>
      </p:sp>
    </p:spTree>
    <p:extLst>
      <p:ext uri="{BB962C8B-B14F-4D97-AF65-F5344CB8AC3E}">
        <p14:creationId xmlns:p14="http://schemas.microsoft.com/office/powerpoint/2010/main" val="24029620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092C4-56D8-464D-852C-730ABAD7A111}"/>
              </a:ext>
            </a:extLst>
          </p:cNvPr>
          <p:cNvSpPr>
            <a:spLocks noGrp="1"/>
          </p:cNvSpPr>
          <p:nvPr>
            <p:ph type="title"/>
          </p:nvPr>
        </p:nvSpPr>
        <p:spPr>
          <a:xfrm>
            <a:off x="838200" y="365125"/>
            <a:ext cx="5479058" cy="1818599"/>
          </a:xfrm>
          <a:ln>
            <a:solidFill>
              <a:schemeClr val="tx1"/>
            </a:solidFill>
          </a:ln>
        </p:spPr>
        <p:txBody>
          <a:bodyPr>
            <a:normAutofit fontScale="90000"/>
          </a:bodyPr>
          <a:lstStyle/>
          <a:p>
            <a:r>
              <a:rPr lang="en-US" dirty="0"/>
              <a:t>Step 1: </a:t>
            </a:r>
            <a:br>
              <a:rPr lang="en-US" dirty="0"/>
            </a:br>
            <a:r>
              <a:rPr lang="en-US" dirty="0"/>
              <a:t>Choose an output or outcome or value</a:t>
            </a:r>
          </a:p>
        </p:txBody>
      </p:sp>
      <p:sp>
        <p:nvSpPr>
          <p:cNvPr id="6" name="Slide Number Placeholder 5">
            <a:extLst>
              <a:ext uri="{FF2B5EF4-FFF2-40B4-BE49-F238E27FC236}">
                <a16:creationId xmlns:a16="http://schemas.microsoft.com/office/drawing/2014/main" id="{B8F34D91-95C9-F743-AD1F-439141ACF6B4}"/>
              </a:ext>
            </a:extLst>
          </p:cNvPr>
          <p:cNvSpPr>
            <a:spLocks noGrp="1"/>
          </p:cNvSpPr>
          <p:nvPr>
            <p:ph type="sldNum" sz="quarter" idx="12"/>
          </p:nvPr>
        </p:nvSpPr>
        <p:spPr/>
        <p:txBody>
          <a:bodyPr/>
          <a:lstStyle/>
          <a:p>
            <a:fld id="{363DAF05-A6C4-DF48-B275-09B3C3D07AB0}" type="slidenum">
              <a:rPr lang="en-US" smtClean="0"/>
              <a:t>8</a:t>
            </a:fld>
            <a:endParaRPr lang="en-US" dirty="0"/>
          </a:p>
        </p:txBody>
      </p:sp>
      <p:pic>
        <p:nvPicPr>
          <p:cNvPr id="8" name="Picture 7">
            <a:extLst>
              <a:ext uri="{FF2B5EF4-FFF2-40B4-BE49-F238E27FC236}">
                <a16:creationId xmlns:a16="http://schemas.microsoft.com/office/drawing/2014/main" id="{EE95DD89-0F14-2747-8F4B-93A458EE0D71}"/>
              </a:ext>
            </a:extLst>
          </p:cNvPr>
          <p:cNvPicPr>
            <a:picLocks noChangeAspect="1"/>
          </p:cNvPicPr>
          <p:nvPr/>
        </p:nvPicPr>
        <p:blipFill>
          <a:blip r:embed="rId2"/>
          <a:stretch>
            <a:fillRect/>
          </a:stretch>
        </p:blipFill>
        <p:spPr>
          <a:xfrm rot="16200000">
            <a:off x="2146520" y="1357250"/>
            <a:ext cx="4233816" cy="5479056"/>
          </a:xfrm>
          <a:prstGeom prst="rect">
            <a:avLst/>
          </a:prstGeom>
        </p:spPr>
      </p:pic>
      <p:grpSp>
        <p:nvGrpSpPr>
          <p:cNvPr id="15" name="Group 14">
            <a:extLst>
              <a:ext uri="{FF2B5EF4-FFF2-40B4-BE49-F238E27FC236}">
                <a16:creationId xmlns:a16="http://schemas.microsoft.com/office/drawing/2014/main" id="{173F568F-BC25-724F-8C3E-284C8A56544E}"/>
              </a:ext>
            </a:extLst>
          </p:cNvPr>
          <p:cNvGrpSpPr/>
          <p:nvPr/>
        </p:nvGrpSpPr>
        <p:grpSpPr>
          <a:xfrm>
            <a:off x="7158681" y="1413647"/>
            <a:ext cx="2903838" cy="4942703"/>
            <a:chOff x="-58695" y="-385907"/>
            <a:chExt cx="1027774" cy="4273009"/>
          </a:xfrm>
        </p:grpSpPr>
        <p:sp>
          <p:nvSpPr>
            <p:cNvPr id="16" name="Rectangle 15">
              <a:extLst>
                <a:ext uri="{FF2B5EF4-FFF2-40B4-BE49-F238E27FC236}">
                  <a16:creationId xmlns:a16="http://schemas.microsoft.com/office/drawing/2014/main" id="{7F81AB53-1993-4641-A95F-EB76B0971E5F}"/>
                </a:ext>
              </a:extLst>
            </p:cNvPr>
            <p:cNvSpPr/>
            <p:nvPr/>
          </p:nvSpPr>
          <p:spPr>
            <a:xfrm>
              <a:off x="-58695" y="301587"/>
              <a:ext cx="1027774" cy="3585515"/>
            </a:xfrm>
            <a:prstGeom prst="rect">
              <a:avLst/>
            </a:prstGeom>
            <a:solidFill>
              <a:sysClr val="window" lastClr="FFFFFF"/>
            </a:solidFill>
            <a:ln w="12700" cap="flat" cmpd="sng" algn="ctr">
              <a:solidFill>
                <a:srgbClr val="70AD47"/>
              </a:solidFill>
              <a:prstDash val="solid"/>
              <a:miter lim="800000"/>
            </a:ln>
            <a:effectLst/>
          </p:spPr>
          <p:txBody>
            <a:bodyPr rot="0" spcFirstLastPara="0" vert="horz" wrap="square" lIns="66563" tIns="33281" rIns="66563" bIns="33281" numCol="1" spcCol="0" rtlCol="0" fromWordArt="0" anchor="ctr" anchorCtr="0" forceAA="0" compatLnSpc="1">
              <a:prstTxWarp prst="textNoShape">
                <a:avLst/>
              </a:prstTxWarp>
              <a:noAutofit/>
            </a:bodyPr>
            <a:lstStyle/>
            <a:p>
              <a:pPr algn="ctr" defTabSz="665665">
                <a:lnSpc>
                  <a:spcPct val="107000"/>
                </a:lnSpc>
                <a:spcBef>
                  <a:spcPts val="200"/>
                </a:spcBef>
                <a:spcAft>
                  <a:spcPts val="300"/>
                </a:spcAft>
                <a:defRPr/>
              </a:pPr>
              <a:r>
                <a:rPr lang="en-US" kern="0" dirty="0">
                  <a:solidFill>
                    <a:sysClr val="windowText" lastClr="000000"/>
                  </a:solidFill>
                  <a:latin typeface="Calibri" panose="020F0502020204030204"/>
                  <a:ea typeface="Calibri" panose="020F0502020204030204" pitchFamily="34" charset="0"/>
                  <a:cs typeface="Times New Roman" panose="02020603050405020304" pitchFamily="18" charset="0"/>
                </a:rPr>
                <a:t>Interactions with clients are genuinely hopeful, welcoming, respectful, </a:t>
              </a:r>
              <a:r>
                <a:rPr lang="en-US" b="1" kern="0" dirty="0">
                  <a:solidFill>
                    <a:sysClr val="windowText" lastClr="000000"/>
                  </a:solidFill>
                  <a:latin typeface="Calibri" panose="020F0502020204030204"/>
                  <a:ea typeface="Calibri" panose="020F0502020204030204" pitchFamily="34" charset="0"/>
                  <a:cs typeface="Times New Roman" panose="02020603050405020304" pitchFamily="18" charset="0"/>
                </a:rPr>
                <a:t>nonjudgmental</a:t>
              </a:r>
              <a:r>
                <a:rPr lang="en-US" kern="0" dirty="0">
                  <a:solidFill>
                    <a:sysClr val="windowText" lastClr="000000"/>
                  </a:solidFill>
                  <a:latin typeface="Calibri" panose="020F0502020204030204"/>
                  <a:ea typeface="Calibri" panose="020F0502020204030204" pitchFamily="34" charset="0"/>
                  <a:cs typeface="Times New Roman" panose="02020603050405020304" pitchFamily="18" charset="0"/>
                </a:rPr>
                <a:t>, positive and validating</a:t>
              </a:r>
            </a:p>
            <a:p>
              <a:pPr algn="ctr" defTabSz="665665">
                <a:lnSpc>
                  <a:spcPct val="107000"/>
                </a:lnSpc>
                <a:spcBef>
                  <a:spcPts val="200"/>
                </a:spcBef>
                <a:spcAft>
                  <a:spcPts val="200"/>
                </a:spcAft>
                <a:defRPr/>
              </a:pPr>
              <a:r>
                <a:rPr lang="en-US" kern="0" dirty="0">
                  <a:solidFill>
                    <a:sysClr val="windowText" lastClr="000000"/>
                  </a:solidFill>
                  <a:latin typeface="Calibri" panose="020F0502020204030204"/>
                  <a:ea typeface="Calibri" panose="020F0502020204030204" pitchFamily="34" charset="0"/>
                  <a:cs typeface="Times New Roman" panose="02020603050405020304" pitchFamily="18" charset="0"/>
                </a:rPr>
                <a:t>Responsiveness &amp; adaptability allows us to meet people where they are, help them build on their strengths and support the capacity to cope in their journey to heal past trauma</a:t>
              </a:r>
            </a:p>
          </p:txBody>
        </p:sp>
        <p:sp>
          <p:nvSpPr>
            <p:cNvPr id="17" name="Rounded Rectangle 16">
              <a:extLst>
                <a:ext uri="{FF2B5EF4-FFF2-40B4-BE49-F238E27FC236}">
                  <a16:creationId xmlns:a16="http://schemas.microsoft.com/office/drawing/2014/main" id="{D7C1118D-C70B-984E-9A3B-9A687E9B6E65}"/>
                </a:ext>
              </a:extLst>
            </p:cNvPr>
            <p:cNvSpPr/>
            <p:nvPr/>
          </p:nvSpPr>
          <p:spPr>
            <a:xfrm>
              <a:off x="-52916" y="-385907"/>
              <a:ext cx="1018485" cy="665738"/>
            </a:xfrm>
            <a:prstGeom prst="roundRect">
              <a:avLst/>
            </a:prstGeom>
            <a:solidFill>
              <a:srgbClr val="70AD47"/>
            </a:solidFill>
            <a:ln w="12700" cap="flat" cmpd="sng" algn="ctr">
              <a:solidFill>
                <a:srgbClr val="70AD47">
                  <a:shade val="50000"/>
                </a:srgbClr>
              </a:solidFill>
              <a:prstDash val="solid"/>
              <a:miter lim="800000"/>
            </a:ln>
            <a:effectLst/>
          </p:spPr>
          <p:txBody>
            <a:bodyPr rot="0" spcFirstLastPara="0" vert="horz" wrap="square" lIns="66563" tIns="33281" rIns="66563" bIns="33281" numCol="1" spcCol="0" rtlCol="0" fromWordArt="0" anchor="ctr" anchorCtr="0" forceAA="0" compatLnSpc="1">
              <a:prstTxWarp prst="textNoShape">
                <a:avLst/>
              </a:prstTxWarp>
              <a:noAutofit/>
            </a:bodyPr>
            <a:lstStyle/>
            <a:p>
              <a:pPr algn="ctr" defTabSz="665665">
                <a:lnSpc>
                  <a:spcPct val="107000"/>
                </a:lnSpc>
                <a:spcAft>
                  <a:spcPts val="582"/>
                </a:spcAft>
                <a:defRPr/>
              </a:pPr>
              <a:r>
                <a:rPr lang="en-US" kern="0" dirty="0">
                  <a:solidFill>
                    <a:sysClr val="window" lastClr="FFFFFF"/>
                  </a:solidFill>
                  <a:latin typeface="Calibri" panose="020F0502020204030204"/>
                  <a:ea typeface="Calibri" panose="020F0502020204030204" pitchFamily="34" charset="0"/>
                  <a:cs typeface="Times New Roman" panose="02020603050405020304" pitchFamily="18" charset="0"/>
                </a:rPr>
                <a:t>Heart-Centered Approach</a:t>
              </a:r>
            </a:p>
          </p:txBody>
        </p:sp>
      </p:grpSp>
      <p:cxnSp>
        <p:nvCxnSpPr>
          <p:cNvPr id="19" name="Straight Arrow Connector 18">
            <a:extLst>
              <a:ext uri="{FF2B5EF4-FFF2-40B4-BE49-F238E27FC236}">
                <a16:creationId xmlns:a16="http://schemas.microsoft.com/office/drawing/2014/main" id="{3B23A9A0-2DDC-8444-BF3E-376BD9E42B26}"/>
              </a:ext>
            </a:extLst>
          </p:cNvPr>
          <p:cNvCxnSpPr>
            <a:cxnSpLocks/>
          </p:cNvCxnSpPr>
          <p:nvPr/>
        </p:nvCxnSpPr>
        <p:spPr>
          <a:xfrm flipH="1" flipV="1">
            <a:off x="9982200" y="3845830"/>
            <a:ext cx="1950705" cy="1485652"/>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E9F5E136-726A-4240-B780-B7FA82CD12D4}"/>
              </a:ext>
            </a:extLst>
          </p:cNvPr>
          <p:cNvCxnSpPr>
            <a:cxnSpLocks/>
          </p:cNvCxnSpPr>
          <p:nvPr/>
        </p:nvCxnSpPr>
        <p:spPr>
          <a:xfrm flipV="1">
            <a:off x="3262084" y="1951085"/>
            <a:ext cx="3893272" cy="107796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BBEB9795-CC67-DD41-97F7-A954D4A4DD86}"/>
              </a:ext>
            </a:extLst>
          </p:cNvPr>
          <p:cNvSpPr>
            <a:spLocks noGrp="1"/>
          </p:cNvSpPr>
          <p:nvPr>
            <p:ph type="dt" sz="half" idx="10"/>
          </p:nvPr>
        </p:nvSpPr>
        <p:spPr/>
        <p:txBody>
          <a:bodyPr/>
          <a:lstStyle/>
          <a:p>
            <a:r>
              <a:rPr lang="en-US"/>
              <a:t>9 June 2026</a:t>
            </a:r>
          </a:p>
        </p:txBody>
      </p:sp>
      <p:sp>
        <p:nvSpPr>
          <p:cNvPr id="4" name="Footer Placeholder 3">
            <a:extLst>
              <a:ext uri="{FF2B5EF4-FFF2-40B4-BE49-F238E27FC236}">
                <a16:creationId xmlns:a16="http://schemas.microsoft.com/office/drawing/2014/main" id="{7ABE047C-269F-8845-8628-A2A0572C2FF7}"/>
              </a:ext>
            </a:extLst>
          </p:cNvPr>
          <p:cNvSpPr>
            <a:spLocks noGrp="1"/>
          </p:cNvSpPr>
          <p:nvPr>
            <p:ph type="ftr" sz="quarter" idx="11"/>
          </p:nvPr>
        </p:nvSpPr>
        <p:spPr/>
        <p:txBody>
          <a:bodyPr/>
          <a:lstStyle/>
          <a:p>
            <a:r>
              <a:rPr lang="en-US"/>
              <a:t>2026 UNM Evaluation Lab Summer Institute​</a:t>
            </a:r>
          </a:p>
        </p:txBody>
      </p:sp>
    </p:spTree>
    <p:extLst>
      <p:ext uri="{BB962C8B-B14F-4D97-AF65-F5344CB8AC3E}">
        <p14:creationId xmlns:p14="http://schemas.microsoft.com/office/powerpoint/2010/main" val="3708204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7242" y="156796"/>
            <a:ext cx="10515600" cy="1325563"/>
          </a:xfrm>
          <a:ln>
            <a:solidFill>
              <a:schemeClr val="tx1"/>
            </a:solidFill>
          </a:ln>
        </p:spPr>
        <p:txBody>
          <a:bodyPr/>
          <a:lstStyle/>
          <a:p>
            <a:r>
              <a:rPr lang="en-US" dirty="0"/>
              <a:t>Step 2: Name your levels of success</a:t>
            </a:r>
          </a:p>
        </p:txBody>
      </p:sp>
      <p:graphicFrame>
        <p:nvGraphicFramePr>
          <p:cNvPr id="4" name="Table 3"/>
          <p:cNvGraphicFramePr>
            <a:graphicFrameLocks noGrp="1"/>
          </p:cNvGraphicFramePr>
          <p:nvPr/>
        </p:nvGraphicFramePr>
        <p:xfrm>
          <a:off x="600124" y="1578876"/>
          <a:ext cx="10515600" cy="4960036"/>
        </p:xfrm>
        <a:graphic>
          <a:graphicData uri="http://schemas.openxmlformats.org/drawingml/2006/table">
            <a:tbl>
              <a:tblPr firstRow="1" bandRow="1">
                <a:tableStyleId>{5940675A-B579-460E-94D1-54222C63F5DA}</a:tableStyleId>
              </a:tblPr>
              <a:tblGrid>
                <a:gridCol w="2430011">
                  <a:extLst>
                    <a:ext uri="{9D8B030D-6E8A-4147-A177-3AD203B41FA5}">
                      <a16:colId xmlns:a16="http://schemas.microsoft.com/office/drawing/2014/main" val="20000"/>
                    </a:ext>
                  </a:extLst>
                </a:gridCol>
                <a:gridCol w="587562">
                  <a:extLst>
                    <a:ext uri="{9D8B030D-6E8A-4147-A177-3AD203B41FA5}">
                      <a16:colId xmlns:a16="http://schemas.microsoft.com/office/drawing/2014/main" val="1076378362"/>
                    </a:ext>
                  </a:extLst>
                </a:gridCol>
                <a:gridCol w="1976354">
                  <a:extLst>
                    <a:ext uri="{9D8B030D-6E8A-4147-A177-3AD203B41FA5}">
                      <a16:colId xmlns:a16="http://schemas.microsoft.com/office/drawing/2014/main" val="20001"/>
                    </a:ext>
                  </a:extLst>
                </a:gridCol>
                <a:gridCol w="1020156">
                  <a:extLst>
                    <a:ext uri="{9D8B030D-6E8A-4147-A177-3AD203B41FA5}">
                      <a16:colId xmlns:a16="http://schemas.microsoft.com/office/drawing/2014/main" val="3293020502"/>
                    </a:ext>
                  </a:extLst>
                </a:gridCol>
                <a:gridCol w="1650098">
                  <a:extLst>
                    <a:ext uri="{9D8B030D-6E8A-4147-A177-3AD203B41FA5}">
                      <a16:colId xmlns:a16="http://schemas.microsoft.com/office/drawing/2014/main" val="20002"/>
                    </a:ext>
                  </a:extLst>
                </a:gridCol>
                <a:gridCol w="1353163">
                  <a:extLst>
                    <a:ext uri="{9D8B030D-6E8A-4147-A177-3AD203B41FA5}">
                      <a16:colId xmlns:a16="http://schemas.microsoft.com/office/drawing/2014/main" val="1110826249"/>
                    </a:ext>
                  </a:extLst>
                </a:gridCol>
                <a:gridCol w="1498256">
                  <a:extLst>
                    <a:ext uri="{9D8B030D-6E8A-4147-A177-3AD203B41FA5}">
                      <a16:colId xmlns:a16="http://schemas.microsoft.com/office/drawing/2014/main" val="20003"/>
                    </a:ext>
                  </a:extLst>
                </a:gridCol>
              </a:tblGrid>
              <a:tr h="457051">
                <a:tc>
                  <a:txBody>
                    <a:bodyPr/>
                    <a:lstStyle/>
                    <a:p>
                      <a:pPr marL="0" marR="0" algn="ctr">
                        <a:spcBef>
                          <a:spcPts val="600"/>
                        </a:spcBef>
                        <a:spcAft>
                          <a:spcPts val="600"/>
                        </a:spcAft>
                      </a:pPr>
                      <a:r>
                        <a:rPr lang="en-US" sz="2000" b="1" dirty="0">
                          <a:effectLst/>
                          <a:latin typeface="Calibri" charset="0"/>
                          <a:ea typeface="Calibri" charset="0"/>
                          <a:cs typeface="Times New Roman" charset="0"/>
                        </a:rPr>
                        <a:t>Level 1</a:t>
                      </a:r>
                      <a:endParaRPr lang="en-US" sz="2000" dirty="0">
                        <a:effectLst/>
                        <a:latin typeface="Calibri" charset="0"/>
                        <a:ea typeface="Calibri" charset="0"/>
                        <a:cs typeface="Times New Roman"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600"/>
                        </a:spcBef>
                        <a:spcAft>
                          <a:spcPts val="600"/>
                        </a:spcAft>
                      </a:pPr>
                      <a:endParaRPr lang="en-US" sz="2000" dirty="0">
                        <a:effectLst/>
                        <a:latin typeface="Calibri" charset="0"/>
                        <a:ea typeface="Calibri" charset="0"/>
                        <a:cs typeface="Times New Roman"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600"/>
                        </a:spcBef>
                        <a:spcAft>
                          <a:spcPts val="600"/>
                        </a:spcAft>
                      </a:pPr>
                      <a:r>
                        <a:rPr lang="en-US" sz="2000" b="1" dirty="0">
                          <a:effectLst/>
                          <a:latin typeface="Calibri" charset="0"/>
                          <a:ea typeface="Calibri" charset="0"/>
                          <a:cs typeface="Times New Roman" charset="0"/>
                        </a:rPr>
                        <a:t>Level 2</a:t>
                      </a:r>
                      <a:endParaRPr lang="en-US" sz="2000" dirty="0">
                        <a:effectLst/>
                        <a:latin typeface="Calibri" charset="0"/>
                        <a:ea typeface="Calibri" charset="0"/>
                        <a:cs typeface="Times New Roman"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600"/>
                        </a:spcBef>
                        <a:spcAft>
                          <a:spcPts val="600"/>
                        </a:spcAft>
                      </a:pPr>
                      <a:endParaRPr lang="en-US" sz="2000" dirty="0">
                        <a:effectLst/>
                        <a:latin typeface="Calibri" charset="0"/>
                        <a:ea typeface="Calibri" charset="0"/>
                        <a:cs typeface="Times New Roman"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600"/>
                        </a:spcBef>
                        <a:spcAft>
                          <a:spcPts val="600"/>
                        </a:spcAft>
                      </a:pPr>
                      <a:r>
                        <a:rPr lang="en-US" sz="2000" b="1" dirty="0">
                          <a:effectLst/>
                          <a:latin typeface="Calibri" charset="0"/>
                          <a:ea typeface="Calibri" charset="0"/>
                          <a:cs typeface="Times New Roman" charset="0"/>
                        </a:rPr>
                        <a:t>Level 3</a:t>
                      </a:r>
                      <a:endParaRPr lang="en-US" sz="2000" dirty="0">
                        <a:effectLst/>
                        <a:latin typeface="Calibri" charset="0"/>
                        <a:ea typeface="Calibri" charset="0"/>
                        <a:cs typeface="Times New Roman"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600"/>
                        </a:spcBef>
                        <a:spcAft>
                          <a:spcPts val="600"/>
                        </a:spcAft>
                      </a:pPr>
                      <a:endParaRPr lang="en-US" sz="2000" dirty="0">
                        <a:effectLst/>
                        <a:latin typeface="Calibri" charset="0"/>
                        <a:ea typeface="Calibri" charset="0"/>
                        <a:cs typeface="Times New Roman"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600"/>
                        </a:spcBef>
                        <a:spcAft>
                          <a:spcPts val="600"/>
                        </a:spcAft>
                      </a:pPr>
                      <a:r>
                        <a:rPr lang="en-US" sz="2000" b="1" dirty="0">
                          <a:effectLst/>
                          <a:latin typeface="Calibri" charset="0"/>
                          <a:ea typeface="Calibri" charset="0"/>
                          <a:cs typeface="Times New Roman" charset="0"/>
                        </a:rPr>
                        <a:t>Level 4</a:t>
                      </a:r>
                      <a:endParaRPr lang="en-US" sz="2000" dirty="0">
                        <a:effectLst/>
                        <a:latin typeface="Calibri" charset="0"/>
                        <a:ea typeface="Calibri" charset="0"/>
                        <a:cs typeface="Times New Roman"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840960">
                <a:tc>
                  <a:txBody>
                    <a:bodyPr/>
                    <a:lstStyle/>
                    <a:p>
                      <a:pPr marL="0" marR="0" algn="ctr">
                        <a:spcBef>
                          <a:spcPts val="800"/>
                        </a:spcBef>
                        <a:spcAft>
                          <a:spcPts val="800"/>
                        </a:spcAft>
                      </a:pPr>
                      <a:r>
                        <a:rPr lang="en-US" sz="2000" dirty="0">
                          <a:effectLst/>
                          <a:latin typeface="Calibri" charset="0"/>
                          <a:ea typeface="Calibri" charset="0"/>
                          <a:cs typeface="Times New Roman" charset="0"/>
                        </a:rPr>
                        <a:t>Emerging</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800"/>
                        </a:spcBef>
                        <a:spcAft>
                          <a:spcPts val="800"/>
                        </a:spcAft>
                      </a:pPr>
                      <a:r>
                        <a:rPr lang="en-US" sz="2000" dirty="0">
                          <a:effectLst/>
                          <a:latin typeface="Calibri" charset="0"/>
                          <a:ea typeface="Calibri" charset="0"/>
                          <a:cs typeface="Times New Roman" charset="0"/>
                          <a:sym typeface="Wingdings" pitchFamily="2" charset="2"/>
                        </a:rPr>
                        <a:t></a:t>
                      </a:r>
                      <a:endParaRPr lang="en-US" sz="2000" dirty="0">
                        <a:effectLst/>
                        <a:latin typeface="Calibri" charset="0"/>
                        <a:ea typeface="Calibri" charset="0"/>
                        <a:cs typeface="Times New Roman"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800"/>
                        </a:spcBef>
                        <a:spcAft>
                          <a:spcPts val="800"/>
                        </a:spcAft>
                      </a:pPr>
                      <a:r>
                        <a:rPr lang="en-US" sz="2000" dirty="0">
                          <a:effectLst/>
                          <a:latin typeface="Calibri" charset="0"/>
                          <a:ea typeface="Calibri" charset="0"/>
                          <a:cs typeface="Times New Roman" charset="0"/>
                        </a:rPr>
                        <a:t>Developing</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800"/>
                        </a:spcBef>
                        <a:spcAft>
                          <a:spcPts val="800"/>
                        </a:spcAft>
                      </a:pPr>
                      <a:r>
                        <a:rPr lang="en-US" sz="2000" dirty="0">
                          <a:effectLst/>
                          <a:latin typeface="Calibri" charset="0"/>
                          <a:ea typeface="Calibri" charset="0"/>
                          <a:cs typeface="Times New Roman" charset="0"/>
                          <a:sym typeface="Wingdings" pitchFamily="2" charset="2"/>
                        </a:rPr>
                        <a:t></a:t>
                      </a:r>
                      <a:endParaRPr lang="en-US" sz="2000" dirty="0">
                        <a:effectLst/>
                        <a:latin typeface="Calibri" charset="0"/>
                        <a:ea typeface="Calibri" charset="0"/>
                        <a:cs typeface="Times New Roman"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800"/>
                        </a:spcBef>
                        <a:spcAft>
                          <a:spcPts val="800"/>
                        </a:spcAft>
                      </a:pPr>
                      <a:r>
                        <a:rPr lang="en-US" sz="2000" dirty="0">
                          <a:effectLst/>
                          <a:latin typeface="Calibri" charset="0"/>
                          <a:ea typeface="Calibri" charset="0"/>
                          <a:cs typeface="Times New Roman" charset="0"/>
                        </a:rPr>
                        <a:t>Achieving</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800"/>
                        </a:spcBef>
                        <a:spcAft>
                          <a:spcPts val="800"/>
                        </a:spcAft>
                      </a:pPr>
                      <a:r>
                        <a:rPr lang="en-US" sz="2000" dirty="0">
                          <a:effectLst/>
                          <a:latin typeface="Calibri" charset="0"/>
                          <a:ea typeface="Calibri" charset="0"/>
                          <a:cs typeface="Times New Roman" charset="0"/>
                          <a:sym typeface="Wingdings" pitchFamily="2" charset="2"/>
                        </a:rPr>
                        <a:t></a:t>
                      </a:r>
                      <a:endParaRPr lang="en-US" sz="2000" dirty="0">
                        <a:effectLst/>
                        <a:latin typeface="Calibri" charset="0"/>
                        <a:ea typeface="Calibri" charset="0"/>
                        <a:cs typeface="Times New Roman"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800"/>
                        </a:spcBef>
                        <a:spcAft>
                          <a:spcPts val="800"/>
                        </a:spcAft>
                      </a:pPr>
                      <a:r>
                        <a:rPr lang="en-US" sz="2000" dirty="0">
                          <a:effectLst/>
                          <a:latin typeface="Calibri" charset="0"/>
                          <a:ea typeface="Calibri" charset="0"/>
                          <a:cs typeface="Times New Roman" charset="0"/>
                        </a:rPr>
                        <a:t>Extending</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603836">
                <a:tc>
                  <a:txBody>
                    <a:bodyPr/>
                    <a:lstStyle/>
                    <a:p>
                      <a:pPr marL="0" marR="0" algn="ctr">
                        <a:spcBef>
                          <a:spcPts val="800"/>
                        </a:spcBef>
                        <a:spcAft>
                          <a:spcPts val="800"/>
                        </a:spcAft>
                      </a:pPr>
                      <a:r>
                        <a:rPr lang="en-US" sz="2000" dirty="0">
                          <a:effectLst/>
                          <a:latin typeface="Calibri" charset="0"/>
                          <a:ea typeface="Calibri" charset="0"/>
                          <a:cs typeface="Times New Roman" charset="0"/>
                        </a:rPr>
                        <a:t>Novice</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800"/>
                        </a:spcBef>
                        <a:spcAft>
                          <a:spcPts val="80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charset="0"/>
                          <a:ea typeface="Calibri" charset="0"/>
                          <a:cs typeface="Times New Roman" charset="0"/>
                          <a:sym typeface="Wingdings" pitchFamily="2" charset="2"/>
                        </a:rPr>
                        <a:t></a:t>
                      </a:r>
                      <a:endParaRPr kumimoji="0" lang="en-US" sz="2000" b="0" i="0" u="none" strike="noStrike" kern="1200" cap="none" spc="0" normalizeH="0" baseline="0" noProof="0" dirty="0">
                        <a:ln>
                          <a:noFill/>
                        </a:ln>
                        <a:solidFill>
                          <a:prstClr val="black"/>
                        </a:solidFill>
                        <a:effectLst/>
                        <a:uLnTx/>
                        <a:uFillTx/>
                        <a:latin typeface="Calibri" charset="0"/>
                        <a:ea typeface="Calibri" charset="0"/>
                        <a:cs typeface="Times New Roman"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800"/>
                        </a:spcBef>
                        <a:spcAft>
                          <a:spcPts val="800"/>
                        </a:spcAft>
                      </a:pPr>
                      <a:r>
                        <a:rPr lang="en-US" sz="2000" dirty="0">
                          <a:effectLst/>
                          <a:latin typeface="Calibri" charset="0"/>
                          <a:ea typeface="Calibri" charset="0"/>
                          <a:cs typeface="Times New Roman" charset="0"/>
                        </a:rPr>
                        <a:t>Apprentice</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800"/>
                        </a:spcBef>
                        <a:spcAft>
                          <a:spcPts val="80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charset="0"/>
                          <a:ea typeface="Calibri" charset="0"/>
                          <a:cs typeface="Times New Roman" charset="0"/>
                          <a:sym typeface="Wingdings" pitchFamily="2" charset="2"/>
                        </a:rPr>
                        <a:t></a:t>
                      </a:r>
                      <a:endParaRPr kumimoji="0" lang="en-US" sz="2000" b="0" i="0" u="none" strike="noStrike" kern="1200" cap="none" spc="0" normalizeH="0" baseline="0" noProof="0" dirty="0">
                        <a:ln>
                          <a:noFill/>
                        </a:ln>
                        <a:solidFill>
                          <a:prstClr val="black"/>
                        </a:solidFill>
                        <a:effectLst/>
                        <a:uLnTx/>
                        <a:uFillTx/>
                        <a:latin typeface="Calibri" charset="0"/>
                        <a:ea typeface="Calibri" charset="0"/>
                        <a:cs typeface="Times New Roman"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800"/>
                        </a:spcBef>
                        <a:spcAft>
                          <a:spcPts val="800"/>
                        </a:spcAft>
                      </a:pPr>
                      <a:r>
                        <a:rPr lang="en-US" sz="2000" dirty="0">
                          <a:effectLst/>
                          <a:latin typeface="Calibri" charset="0"/>
                          <a:ea typeface="Calibri" charset="0"/>
                          <a:cs typeface="Times New Roman" charset="0"/>
                        </a:rPr>
                        <a:t>Master</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800"/>
                        </a:spcBef>
                        <a:spcAft>
                          <a:spcPts val="80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charset="0"/>
                          <a:ea typeface="Calibri" charset="0"/>
                          <a:cs typeface="Times New Roman" charset="0"/>
                          <a:sym typeface="Wingdings" pitchFamily="2" charset="2"/>
                        </a:rPr>
                        <a:t></a:t>
                      </a:r>
                      <a:endParaRPr kumimoji="0" lang="en-US" sz="2000" b="0" i="0" u="none" strike="noStrike" kern="1200" cap="none" spc="0" normalizeH="0" baseline="0" noProof="0" dirty="0">
                        <a:ln>
                          <a:noFill/>
                        </a:ln>
                        <a:solidFill>
                          <a:prstClr val="black"/>
                        </a:solidFill>
                        <a:effectLst/>
                        <a:uLnTx/>
                        <a:uFillTx/>
                        <a:latin typeface="Calibri" charset="0"/>
                        <a:ea typeface="Calibri" charset="0"/>
                        <a:cs typeface="Times New Roman"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800"/>
                        </a:spcBef>
                        <a:spcAft>
                          <a:spcPts val="800"/>
                        </a:spcAft>
                      </a:pPr>
                      <a:r>
                        <a:rPr lang="en-US" sz="2000" dirty="0">
                          <a:effectLst/>
                          <a:latin typeface="Calibri" charset="0"/>
                          <a:ea typeface="Calibri" charset="0"/>
                          <a:cs typeface="Times New Roman" charset="0"/>
                        </a:rPr>
                        <a:t>Expert</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603836">
                <a:tc>
                  <a:txBody>
                    <a:bodyPr/>
                    <a:lstStyle/>
                    <a:p>
                      <a:pPr marL="0" marR="0" algn="ctr">
                        <a:spcBef>
                          <a:spcPts val="800"/>
                        </a:spcBef>
                        <a:spcAft>
                          <a:spcPts val="800"/>
                        </a:spcAft>
                      </a:pPr>
                      <a:r>
                        <a:rPr lang="en-US" sz="2000" dirty="0">
                          <a:effectLst/>
                          <a:latin typeface="Calibri" charset="0"/>
                          <a:ea typeface="Calibri" charset="0"/>
                          <a:cs typeface="Times New Roman" charset="0"/>
                        </a:rPr>
                        <a:t>Whack</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800"/>
                        </a:spcBef>
                        <a:spcAft>
                          <a:spcPts val="8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charset="0"/>
                          <a:ea typeface="Calibri" charset="0"/>
                          <a:cs typeface="Times New Roman" charset="0"/>
                          <a:sym typeface="Wingdings" pitchFamily="2" charset="2"/>
                        </a:rPr>
                        <a:t></a:t>
                      </a:r>
                      <a:endParaRPr kumimoji="0" lang="en-US" sz="2000" b="0" i="0" u="none" strike="noStrike" kern="1200" cap="none" spc="0" normalizeH="0" baseline="0" noProof="0" dirty="0">
                        <a:ln>
                          <a:noFill/>
                        </a:ln>
                        <a:solidFill>
                          <a:prstClr val="black"/>
                        </a:solidFill>
                        <a:effectLst/>
                        <a:uLnTx/>
                        <a:uFillTx/>
                        <a:latin typeface="Calibri" charset="0"/>
                        <a:ea typeface="Calibri" charset="0"/>
                        <a:cs typeface="Times New Roman"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800"/>
                        </a:spcBef>
                        <a:spcAft>
                          <a:spcPts val="800"/>
                        </a:spcAft>
                      </a:pPr>
                      <a:r>
                        <a:rPr lang="en-US" sz="2000" dirty="0">
                          <a:effectLst/>
                          <a:latin typeface="Calibri" charset="0"/>
                          <a:ea typeface="Calibri" charset="0"/>
                          <a:cs typeface="Times New Roman" charset="0"/>
                        </a:rPr>
                        <a:t>Chill</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800"/>
                        </a:spcBef>
                        <a:spcAft>
                          <a:spcPts val="80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charset="0"/>
                          <a:ea typeface="Calibri" charset="0"/>
                          <a:cs typeface="Times New Roman" charset="0"/>
                          <a:sym typeface="Wingdings" pitchFamily="2" charset="2"/>
                        </a:rPr>
                        <a:t></a:t>
                      </a:r>
                      <a:endParaRPr kumimoji="0" lang="en-US" sz="2000" b="0" i="0" u="none" strike="noStrike" kern="1200" cap="none" spc="0" normalizeH="0" baseline="0" noProof="0" dirty="0">
                        <a:ln>
                          <a:noFill/>
                        </a:ln>
                        <a:solidFill>
                          <a:prstClr val="black"/>
                        </a:solidFill>
                        <a:effectLst/>
                        <a:uLnTx/>
                        <a:uFillTx/>
                        <a:latin typeface="Calibri" charset="0"/>
                        <a:ea typeface="Calibri" charset="0"/>
                        <a:cs typeface="Times New Roman"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800"/>
                        </a:spcBef>
                        <a:spcAft>
                          <a:spcPts val="800"/>
                        </a:spcAft>
                      </a:pPr>
                      <a:r>
                        <a:rPr lang="en-US" sz="2000" dirty="0">
                          <a:effectLst/>
                          <a:latin typeface="Calibri" charset="0"/>
                          <a:ea typeface="Calibri" charset="0"/>
                          <a:cs typeface="Times New Roman" charset="0"/>
                        </a:rPr>
                        <a:t>Lit</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800"/>
                        </a:spcBef>
                        <a:spcAft>
                          <a:spcPts val="80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charset="0"/>
                          <a:ea typeface="Calibri" charset="0"/>
                          <a:cs typeface="Times New Roman" charset="0"/>
                          <a:sym typeface="Wingdings" pitchFamily="2" charset="2"/>
                        </a:rPr>
                        <a:t></a:t>
                      </a:r>
                      <a:endParaRPr kumimoji="0" lang="en-US" sz="2000" b="0" i="0" u="none" strike="noStrike" kern="1200" cap="none" spc="0" normalizeH="0" baseline="0" noProof="0" dirty="0">
                        <a:ln>
                          <a:noFill/>
                        </a:ln>
                        <a:solidFill>
                          <a:prstClr val="black"/>
                        </a:solidFill>
                        <a:effectLst/>
                        <a:uLnTx/>
                        <a:uFillTx/>
                        <a:latin typeface="Calibri" charset="0"/>
                        <a:ea typeface="Calibri" charset="0"/>
                        <a:cs typeface="Times New Roman"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800"/>
                        </a:spcBef>
                        <a:spcAft>
                          <a:spcPts val="800"/>
                        </a:spcAft>
                      </a:pPr>
                      <a:r>
                        <a:rPr lang="en-US" sz="2000" dirty="0">
                          <a:effectLst/>
                          <a:latin typeface="Calibri" charset="0"/>
                          <a:ea typeface="Calibri" charset="0"/>
                          <a:cs typeface="Times New Roman" charset="0"/>
                        </a:rPr>
                        <a:t>Fire</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84256545"/>
                  </a:ext>
                </a:extLst>
              </a:tr>
              <a:tr h="583710">
                <a:tc>
                  <a:txBody>
                    <a:bodyPr/>
                    <a:lstStyle/>
                    <a:p>
                      <a:pPr marL="0" marR="0" algn="ctr">
                        <a:spcBef>
                          <a:spcPts val="800"/>
                        </a:spcBef>
                        <a:spcAft>
                          <a:spcPts val="800"/>
                        </a:spcAft>
                      </a:pPr>
                      <a:r>
                        <a:rPr lang="en-US" sz="2000" dirty="0">
                          <a:effectLst/>
                          <a:latin typeface="Calibri" charset="0"/>
                          <a:ea typeface="Calibri" charset="0"/>
                          <a:cs typeface="Times New Roman" charset="0"/>
                        </a:rPr>
                        <a:t>Failed</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800"/>
                        </a:spcBef>
                        <a:spcAft>
                          <a:spcPts val="8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charset="0"/>
                          <a:ea typeface="Calibri" charset="0"/>
                          <a:cs typeface="Times New Roman" charset="0"/>
                          <a:sym typeface="Wingdings" pitchFamily="2" charset="2"/>
                        </a:rPr>
                        <a:t></a:t>
                      </a:r>
                      <a:endParaRPr kumimoji="0" lang="en-US" sz="2000" b="0" i="0" u="none" strike="noStrike" kern="1200" cap="none" spc="0" normalizeH="0" baseline="0" noProof="0" dirty="0">
                        <a:ln>
                          <a:noFill/>
                        </a:ln>
                        <a:solidFill>
                          <a:prstClr val="black"/>
                        </a:solidFill>
                        <a:effectLst/>
                        <a:uLnTx/>
                        <a:uFillTx/>
                        <a:latin typeface="Calibri" charset="0"/>
                        <a:ea typeface="Calibri" charset="0"/>
                        <a:cs typeface="Times New Roman"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800"/>
                        </a:spcBef>
                        <a:spcAft>
                          <a:spcPts val="800"/>
                        </a:spcAft>
                      </a:pPr>
                      <a:r>
                        <a:rPr lang="en-US" sz="2000" dirty="0">
                          <a:effectLst/>
                          <a:latin typeface="Calibri" charset="0"/>
                          <a:ea typeface="Calibri" charset="0"/>
                          <a:cs typeface="Times New Roman" charset="0"/>
                        </a:rPr>
                        <a:t>Survived</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800"/>
                        </a:spcBef>
                        <a:spcAft>
                          <a:spcPts val="80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charset="0"/>
                          <a:ea typeface="Calibri" charset="0"/>
                          <a:cs typeface="Times New Roman" charset="0"/>
                          <a:sym typeface="Wingdings" pitchFamily="2" charset="2"/>
                        </a:rPr>
                        <a:t></a:t>
                      </a:r>
                      <a:endParaRPr kumimoji="0" lang="en-US" sz="2000" b="0" i="0" u="none" strike="noStrike" kern="1200" cap="none" spc="0" normalizeH="0" baseline="0" noProof="0" dirty="0">
                        <a:ln>
                          <a:noFill/>
                        </a:ln>
                        <a:solidFill>
                          <a:prstClr val="black"/>
                        </a:solidFill>
                        <a:effectLst/>
                        <a:uLnTx/>
                        <a:uFillTx/>
                        <a:latin typeface="Calibri" charset="0"/>
                        <a:ea typeface="Calibri" charset="0"/>
                        <a:cs typeface="Times New Roman"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800"/>
                        </a:spcBef>
                        <a:spcAft>
                          <a:spcPts val="800"/>
                        </a:spcAft>
                      </a:pPr>
                      <a:r>
                        <a:rPr lang="en-US" sz="2000" dirty="0">
                          <a:effectLst/>
                          <a:latin typeface="Calibri" charset="0"/>
                          <a:ea typeface="Calibri" charset="0"/>
                          <a:cs typeface="Times New Roman" charset="0"/>
                        </a:rPr>
                        <a:t>Succeeded</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800"/>
                        </a:spcBef>
                        <a:spcAft>
                          <a:spcPts val="80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charset="0"/>
                          <a:ea typeface="Calibri" charset="0"/>
                          <a:cs typeface="Times New Roman" charset="0"/>
                          <a:sym typeface="Wingdings" pitchFamily="2" charset="2"/>
                        </a:rPr>
                        <a:t></a:t>
                      </a:r>
                      <a:endParaRPr kumimoji="0" lang="en-US" sz="2000" b="0" i="0" u="none" strike="noStrike" kern="1200" cap="none" spc="0" normalizeH="0" baseline="0" noProof="0" dirty="0">
                        <a:ln>
                          <a:noFill/>
                        </a:ln>
                        <a:solidFill>
                          <a:prstClr val="black"/>
                        </a:solidFill>
                        <a:effectLst/>
                        <a:uLnTx/>
                        <a:uFillTx/>
                        <a:latin typeface="Calibri" charset="0"/>
                        <a:ea typeface="Calibri" charset="0"/>
                        <a:cs typeface="Times New Roman"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800"/>
                        </a:spcBef>
                        <a:spcAft>
                          <a:spcPts val="800"/>
                        </a:spcAft>
                      </a:pPr>
                      <a:r>
                        <a:rPr lang="en-US" sz="2000" dirty="0">
                          <a:effectLst/>
                          <a:latin typeface="Calibri" charset="0"/>
                          <a:ea typeface="Calibri" charset="0"/>
                          <a:cs typeface="Times New Roman" charset="0"/>
                        </a:rPr>
                        <a:t>Thrived</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997565869"/>
                  </a:ext>
                </a:extLst>
              </a:tr>
              <a:tr h="810573">
                <a:tc>
                  <a:txBody>
                    <a:bodyPr/>
                    <a:lstStyle/>
                    <a:p>
                      <a:pPr marL="0" marR="0" algn="ctr">
                        <a:spcBef>
                          <a:spcPts val="800"/>
                        </a:spcBef>
                        <a:spcAft>
                          <a:spcPts val="800"/>
                        </a:spcAft>
                      </a:pPr>
                      <a:r>
                        <a:rPr lang="en-US" sz="2000" dirty="0">
                          <a:effectLst/>
                          <a:latin typeface="Calibri" charset="0"/>
                          <a:ea typeface="Calibri" charset="0"/>
                          <a:cs typeface="Times New Roman" charset="0"/>
                        </a:rPr>
                        <a:t>Below standard</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800"/>
                        </a:spcBef>
                        <a:spcAft>
                          <a:spcPts val="8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charset="0"/>
                          <a:ea typeface="Calibri" charset="0"/>
                          <a:cs typeface="Times New Roman" charset="0"/>
                          <a:sym typeface="Wingdings" pitchFamily="2" charset="2"/>
                        </a:rPr>
                        <a:t></a:t>
                      </a:r>
                      <a:endParaRPr kumimoji="0" lang="en-US" sz="2000" b="0" i="0" u="none" strike="noStrike" kern="1200" cap="none" spc="0" normalizeH="0" baseline="0" noProof="0" dirty="0">
                        <a:ln>
                          <a:noFill/>
                        </a:ln>
                        <a:solidFill>
                          <a:prstClr val="black"/>
                        </a:solidFill>
                        <a:effectLst/>
                        <a:uLnTx/>
                        <a:uFillTx/>
                        <a:latin typeface="Calibri" charset="0"/>
                        <a:ea typeface="Calibri" charset="0"/>
                        <a:cs typeface="Times New Roman"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800"/>
                        </a:spcBef>
                        <a:spcAft>
                          <a:spcPts val="800"/>
                        </a:spcAft>
                      </a:pPr>
                      <a:r>
                        <a:rPr lang="en-US" sz="2000" dirty="0">
                          <a:effectLst/>
                          <a:latin typeface="Calibri" charset="0"/>
                          <a:ea typeface="Calibri" charset="0"/>
                          <a:cs typeface="Times New Roman" charset="0"/>
                        </a:rPr>
                        <a:t>Developing</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800"/>
                        </a:spcBef>
                        <a:spcAft>
                          <a:spcPts val="80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charset="0"/>
                          <a:ea typeface="Calibri" charset="0"/>
                          <a:cs typeface="Times New Roman" charset="0"/>
                          <a:sym typeface="Wingdings" pitchFamily="2" charset="2"/>
                        </a:rPr>
                        <a:t></a:t>
                      </a:r>
                      <a:endParaRPr kumimoji="0" lang="en-US" sz="2000" b="0" i="0" u="none" strike="noStrike" kern="1200" cap="none" spc="0" normalizeH="0" baseline="0" noProof="0" dirty="0">
                        <a:ln>
                          <a:noFill/>
                        </a:ln>
                        <a:solidFill>
                          <a:prstClr val="black"/>
                        </a:solidFill>
                        <a:effectLst/>
                        <a:uLnTx/>
                        <a:uFillTx/>
                        <a:latin typeface="Calibri" charset="0"/>
                        <a:ea typeface="Calibri" charset="0"/>
                        <a:cs typeface="Times New Roman"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800"/>
                        </a:spcBef>
                        <a:spcAft>
                          <a:spcPts val="800"/>
                        </a:spcAft>
                      </a:pPr>
                      <a:r>
                        <a:rPr lang="en-US" sz="2000" dirty="0">
                          <a:effectLst/>
                          <a:latin typeface="Calibri" charset="0"/>
                          <a:ea typeface="Calibri" charset="0"/>
                          <a:cs typeface="Times New Roman" charset="0"/>
                        </a:rPr>
                        <a:t>At standard</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800"/>
                        </a:spcBef>
                        <a:spcAft>
                          <a:spcPts val="80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charset="0"/>
                          <a:ea typeface="Calibri" charset="0"/>
                          <a:cs typeface="Times New Roman" charset="0"/>
                          <a:sym typeface="Wingdings" pitchFamily="2" charset="2"/>
                        </a:rPr>
                        <a:t></a:t>
                      </a:r>
                      <a:endParaRPr kumimoji="0" lang="en-US" sz="2000" b="0" i="0" u="none" strike="noStrike" kern="1200" cap="none" spc="0" normalizeH="0" baseline="0" noProof="0" dirty="0">
                        <a:ln>
                          <a:noFill/>
                        </a:ln>
                        <a:solidFill>
                          <a:prstClr val="black"/>
                        </a:solidFill>
                        <a:effectLst/>
                        <a:uLnTx/>
                        <a:uFillTx/>
                        <a:latin typeface="Calibri" charset="0"/>
                        <a:ea typeface="Calibri" charset="0"/>
                        <a:cs typeface="Times New Roman"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800"/>
                        </a:spcBef>
                        <a:spcAft>
                          <a:spcPts val="800"/>
                        </a:spcAft>
                      </a:pPr>
                      <a:r>
                        <a:rPr lang="en-US" sz="2000" dirty="0">
                          <a:effectLst/>
                          <a:latin typeface="Calibri" charset="0"/>
                          <a:ea typeface="Calibri" charset="0"/>
                          <a:cs typeface="Times New Roman" charset="0"/>
                        </a:rPr>
                        <a:t>Above standard</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1060070">
                <a:tc>
                  <a:txBody>
                    <a:bodyPr/>
                    <a:lstStyle/>
                    <a:p>
                      <a:pPr marL="0" marR="0" algn="ctr">
                        <a:spcBef>
                          <a:spcPts val="800"/>
                        </a:spcBef>
                        <a:spcAft>
                          <a:spcPts val="800"/>
                        </a:spcAft>
                      </a:pPr>
                      <a:r>
                        <a:rPr lang="en-US" sz="2000" dirty="0">
                          <a:effectLst/>
                          <a:latin typeface="Calibri" charset="0"/>
                          <a:ea typeface="Calibri" charset="0"/>
                          <a:cs typeface="Times New Roman" charset="0"/>
                        </a:rPr>
                        <a:t>Not happening at all</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800"/>
                        </a:spcBef>
                        <a:spcAft>
                          <a:spcPts val="8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charset="0"/>
                          <a:ea typeface="Calibri" charset="0"/>
                          <a:cs typeface="Times New Roman" charset="0"/>
                          <a:sym typeface="Wingdings" pitchFamily="2" charset="2"/>
                        </a:rPr>
                        <a:t></a:t>
                      </a:r>
                      <a:endParaRPr kumimoji="0" lang="en-US" sz="2000" b="0" i="0" u="none" strike="noStrike" kern="1200" cap="none" spc="0" normalizeH="0" baseline="0" noProof="0" dirty="0">
                        <a:ln>
                          <a:noFill/>
                        </a:ln>
                        <a:solidFill>
                          <a:prstClr val="black"/>
                        </a:solidFill>
                        <a:effectLst/>
                        <a:uLnTx/>
                        <a:uFillTx/>
                        <a:latin typeface="Calibri" charset="0"/>
                        <a:ea typeface="Calibri" charset="0"/>
                        <a:cs typeface="Times New Roman"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800"/>
                        </a:spcBef>
                        <a:spcAft>
                          <a:spcPts val="800"/>
                        </a:spcAft>
                      </a:pPr>
                      <a:r>
                        <a:rPr lang="en-US" sz="2000" dirty="0">
                          <a:effectLst/>
                          <a:latin typeface="Calibri" charset="0"/>
                          <a:ea typeface="Calibri" charset="0"/>
                          <a:cs typeface="Times New Roman" charset="0"/>
                        </a:rPr>
                        <a:t>Happening a little</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800"/>
                        </a:spcBef>
                        <a:spcAft>
                          <a:spcPts val="80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charset="0"/>
                          <a:ea typeface="Calibri" charset="0"/>
                          <a:cs typeface="Times New Roman" charset="0"/>
                          <a:sym typeface="Wingdings" pitchFamily="2" charset="2"/>
                        </a:rPr>
                        <a:t></a:t>
                      </a:r>
                      <a:endParaRPr kumimoji="0" lang="en-US" sz="2000" b="0" i="0" u="none" strike="noStrike" kern="1200" cap="none" spc="0" normalizeH="0" baseline="0" noProof="0" dirty="0">
                        <a:ln>
                          <a:noFill/>
                        </a:ln>
                        <a:solidFill>
                          <a:prstClr val="black"/>
                        </a:solidFill>
                        <a:effectLst/>
                        <a:uLnTx/>
                        <a:uFillTx/>
                        <a:latin typeface="Calibri" charset="0"/>
                        <a:ea typeface="Calibri" charset="0"/>
                        <a:cs typeface="Times New Roman"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800"/>
                        </a:spcBef>
                        <a:spcAft>
                          <a:spcPts val="800"/>
                        </a:spcAft>
                      </a:pPr>
                      <a:r>
                        <a:rPr lang="en-US" sz="2000" dirty="0">
                          <a:effectLst/>
                          <a:latin typeface="Calibri" charset="0"/>
                          <a:ea typeface="Calibri" charset="0"/>
                          <a:cs typeface="Times New Roman" charset="0"/>
                        </a:rPr>
                        <a:t>Happening pretty darn good</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800"/>
                        </a:spcBef>
                        <a:spcAft>
                          <a:spcPts val="80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charset="0"/>
                          <a:ea typeface="Calibri" charset="0"/>
                          <a:cs typeface="Times New Roman" charset="0"/>
                          <a:sym typeface="Wingdings" pitchFamily="2" charset="2"/>
                        </a:rPr>
                        <a:t></a:t>
                      </a:r>
                      <a:endParaRPr kumimoji="0" lang="en-US" sz="2000" b="0" i="0" u="none" strike="noStrike" kern="1200" cap="none" spc="0" normalizeH="0" baseline="0" noProof="0" dirty="0">
                        <a:ln>
                          <a:noFill/>
                        </a:ln>
                        <a:solidFill>
                          <a:prstClr val="black"/>
                        </a:solidFill>
                        <a:effectLst/>
                        <a:uLnTx/>
                        <a:uFillTx/>
                        <a:latin typeface="Calibri" charset="0"/>
                        <a:ea typeface="Calibri" charset="0"/>
                        <a:cs typeface="Times New Roman"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800"/>
                        </a:spcBef>
                        <a:spcAft>
                          <a:spcPts val="800"/>
                        </a:spcAft>
                      </a:pPr>
                      <a:r>
                        <a:rPr lang="en-US" sz="2000" dirty="0">
                          <a:effectLst/>
                          <a:latin typeface="Calibri" charset="0"/>
                          <a:ea typeface="Calibri" charset="0"/>
                          <a:cs typeface="Times New Roman" charset="0"/>
                        </a:rPr>
                        <a:t>Awesomely happening</a:t>
                      </a: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5"/>
                  </a:ext>
                </a:extLst>
              </a:tr>
            </a:tbl>
          </a:graphicData>
        </a:graphic>
      </p:graphicFrame>
      <p:sp>
        <p:nvSpPr>
          <p:cNvPr id="3" name="Date Placeholder 2">
            <a:extLst>
              <a:ext uri="{FF2B5EF4-FFF2-40B4-BE49-F238E27FC236}">
                <a16:creationId xmlns:a16="http://schemas.microsoft.com/office/drawing/2014/main" id="{0E541224-4116-AB52-F0CD-E0F814D28FF2}"/>
              </a:ext>
            </a:extLst>
          </p:cNvPr>
          <p:cNvSpPr>
            <a:spLocks noGrp="1"/>
          </p:cNvSpPr>
          <p:nvPr>
            <p:ph type="dt" sz="half" idx="10"/>
          </p:nvPr>
        </p:nvSpPr>
        <p:spPr/>
        <p:txBody>
          <a:bodyPr/>
          <a:lstStyle/>
          <a:p>
            <a:r>
              <a:rPr lang="en-US"/>
              <a:t>9 June 2026</a:t>
            </a:r>
          </a:p>
        </p:txBody>
      </p:sp>
      <p:sp>
        <p:nvSpPr>
          <p:cNvPr id="6" name="Slide Number Placeholder 5">
            <a:extLst>
              <a:ext uri="{FF2B5EF4-FFF2-40B4-BE49-F238E27FC236}">
                <a16:creationId xmlns:a16="http://schemas.microsoft.com/office/drawing/2014/main" id="{7F018157-142E-8D4F-AF54-9EB16F845E4C}"/>
              </a:ext>
            </a:extLst>
          </p:cNvPr>
          <p:cNvSpPr>
            <a:spLocks noGrp="1"/>
          </p:cNvSpPr>
          <p:nvPr>
            <p:ph type="sldNum" sz="quarter" idx="12"/>
          </p:nvPr>
        </p:nvSpPr>
        <p:spPr/>
        <p:txBody>
          <a:bodyPr/>
          <a:lstStyle/>
          <a:p>
            <a:fld id="{363DAF05-A6C4-DF48-B275-09B3C3D07AB0}" type="slidenum">
              <a:rPr lang="en-US" smtClean="0"/>
              <a:t>9</a:t>
            </a:fld>
            <a:endParaRPr lang="en-US"/>
          </a:p>
        </p:txBody>
      </p:sp>
      <p:sp>
        <p:nvSpPr>
          <p:cNvPr id="5" name="Footer Placeholder 4">
            <a:extLst>
              <a:ext uri="{FF2B5EF4-FFF2-40B4-BE49-F238E27FC236}">
                <a16:creationId xmlns:a16="http://schemas.microsoft.com/office/drawing/2014/main" id="{5457FCC7-F94D-4228-BFAF-EFEDACA6E1E8}"/>
              </a:ext>
            </a:extLst>
          </p:cNvPr>
          <p:cNvSpPr>
            <a:spLocks noGrp="1"/>
          </p:cNvSpPr>
          <p:nvPr>
            <p:ph type="ftr" sz="quarter" idx="11"/>
          </p:nvPr>
        </p:nvSpPr>
        <p:spPr/>
        <p:txBody>
          <a:bodyPr/>
          <a:lstStyle/>
          <a:p>
            <a:r>
              <a:rPr lang="en-US"/>
              <a:t>2026 UNM Evaluation Lab Summer Institute​</a:t>
            </a:r>
          </a:p>
        </p:txBody>
      </p:sp>
    </p:spTree>
    <p:extLst>
      <p:ext uri="{BB962C8B-B14F-4D97-AF65-F5344CB8AC3E}">
        <p14:creationId xmlns:p14="http://schemas.microsoft.com/office/powerpoint/2010/main" val="69753244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3643a116-16a3-45a8-9d33-366fff813c4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396E2C7DBDC834BBBBC2DE3E0D1BEBB" ma:contentTypeVersion="17" ma:contentTypeDescription="Create a new document." ma:contentTypeScope="" ma:versionID="ccbbbe65be9f6c72d17ebfcf0de01c36">
  <xsd:schema xmlns:xsd="http://www.w3.org/2001/XMLSchema" xmlns:xs="http://www.w3.org/2001/XMLSchema" xmlns:p="http://schemas.microsoft.com/office/2006/metadata/properties" xmlns:ns3="25af31b2-436c-434c-b71a-3f2f454d863d" xmlns:ns4="3643a116-16a3-45a8-9d33-366fff813c4c" targetNamespace="http://schemas.microsoft.com/office/2006/metadata/properties" ma:root="true" ma:fieldsID="1e67e9dca603404368adf225624c7b23" ns3:_="" ns4:_="">
    <xsd:import namespace="25af31b2-436c-434c-b71a-3f2f454d863d"/>
    <xsd:import namespace="3643a116-16a3-45a8-9d33-366fff813c4c"/>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_activity" minOccurs="0"/>
                <xsd:element ref="ns4:MediaServiceObjectDetectorVersions" minOccurs="0"/>
                <xsd:element ref="ns4:MediaServiceLocation"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af31b2-436c-434c-b71a-3f2f454d863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643a116-16a3-45a8-9d33-366fff813c4c"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_activity" ma:index="20" nillable="true" ma:displayName="_activity" ma:hidden="true" ma:internalName="_activity">
      <xsd:simpleType>
        <xsd:restriction base="dms:Note"/>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69C266E-76FB-4C22-AAF3-6BD4C8D6FF6B}">
  <ds:schemaRefs>
    <ds:schemaRef ds:uri="http://schemas.microsoft.com/office/2006/metadata/properties"/>
    <ds:schemaRef ds:uri="http://schemas.microsoft.com/office/2006/documentManagement/types"/>
    <ds:schemaRef ds:uri="http://purl.org/dc/elements/1.1/"/>
    <ds:schemaRef ds:uri="http://schemas.openxmlformats.org/package/2006/metadata/core-properties"/>
    <ds:schemaRef ds:uri="25af31b2-436c-434c-b71a-3f2f454d863d"/>
    <ds:schemaRef ds:uri="http://purl.org/dc/terms/"/>
    <ds:schemaRef ds:uri="http://purl.org/dc/dcmitype/"/>
    <ds:schemaRef ds:uri="http://www.w3.org/XML/1998/namespace"/>
    <ds:schemaRef ds:uri="http://schemas.microsoft.com/office/infopath/2007/PartnerControls"/>
    <ds:schemaRef ds:uri="3643a116-16a3-45a8-9d33-366fff813c4c"/>
  </ds:schemaRefs>
</ds:datastoreItem>
</file>

<file path=customXml/itemProps2.xml><?xml version="1.0" encoding="utf-8"?>
<ds:datastoreItem xmlns:ds="http://schemas.openxmlformats.org/officeDocument/2006/customXml" ds:itemID="{C8C07B5B-F5B1-4F38-A0D0-1B3BC3F051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af31b2-436c-434c-b71a-3f2f454d863d"/>
    <ds:schemaRef ds:uri="3643a116-16a3-45a8-9d33-366fff813c4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13D1715-F4DF-4F74-AD07-3CE745FDAF1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7090</TotalTime>
  <Words>1408</Words>
  <Application>Microsoft Office PowerPoint</Application>
  <PresentationFormat>Widescreen</PresentationFormat>
  <Paragraphs>210</Paragraphs>
  <Slides>18</Slides>
  <Notes>5</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Day 2:  Measuring what matters  Defining Success through Rubrics </vt:lpstr>
      <vt:lpstr>Before diving into the topic of rubrics…</vt:lpstr>
      <vt:lpstr>What are rubrics?</vt:lpstr>
      <vt:lpstr>PowerPoint Presentation</vt:lpstr>
      <vt:lpstr>Rubrics are useful to define outputs and outcomes, especially those hard to measure - Examples</vt:lpstr>
      <vt:lpstr>Why?</vt:lpstr>
      <vt:lpstr>PowerPoint Presentation</vt:lpstr>
      <vt:lpstr>Step 1:  Choose an output or outcome or value</vt:lpstr>
      <vt:lpstr>Step 2: Name your levels of success</vt:lpstr>
      <vt:lpstr>Step 3:  Describe levels 1-3, based on experience</vt:lpstr>
      <vt:lpstr>Step 4:   Aspire!</vt:lpstr>
      <vt:lpstr>PowerPoint Presentation</vt:lpstr>
      <vt:lpstr>In short: Using rubrics for evaluation will:</vt:lpstr>
      <vt:lpstr>Questions?</vt:lpstr>
      <vt:lpstr>Rubrics guide</vt:lpstr>
      <vt:lpstr>Additional Rubric Example</vt:lpstr>
      <vt:lpstr>The Social Profit Handbook Rubric 7.7: Dodge Foundation Site Visit Rubric  Quality of Visit and Conversation</vt:lpstr>
      <vt:lpstr>The Social Profit Handbook Rubric 7.7: Dodge Foundation Site Visit Rubric  Quality of Visit and Conversation, continued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Evaluation Principles</dc:title>
  <dc:creator>Melissa Binder</dc:creator>
  <cp:lastModifiedBy>Charla Orozco</cp:lastModifiedBy>
  <cp:revision>422</cp:revision>
  <cp:lastPrinted>2022-02-07T18:58:16Z</cp:lastPrinted>
  <dcterms:created xsi:type="dcterms:W3CDTF">2017-01-25T23:14:04Z</dcterms:created>
  <dcterms:modified xsi:type="dcterms:W3CDTF">2026-06-01T22:02:50Z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0x010100A396E2C7DBDC834BBBBC2DE3E0D1BEBB</vt:lpwstr>
  </property>
</Properties>
</file>