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76" r:id="rId6"/>
    <p:sldId id="260" r:id="rId7"/>
    <p:sldId id="261" r:id="rId8"/>
    <p:sldId id="262" r:id="rId9"/>
    <p:sldId id="272" r:id="rId10"/>
    <p:sldId id="263" r:id="rId11"/>
    <p:sldId id="264" r:id="rId12"/>
    <p:sldId id="265" r:id="rId13"/>
    <p:sldId id="270" r:id="rId14"/>
    <p:sldId id="267" r:id="rId15"/>
    <p:sldId id="269" r:id="rId16"/>
    <p:sldId id="271" r:id="rId17"/>
    <p:sldId id="268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3" autoAdjust="0"/>
    <p:restoredTop sz="65656" autoAdjust="0"/>
  </p:normalViewPr>
  <p:slideViewPr>
    <p:cSldViewPr snapToGrid="0">
      <p:cViewPr varScale="1">
        <p:scale>
          <a:sx n="99" d="100"/>
          <a:sy n="99" d="100"/>
        </p:scale>
        <p:origin x="30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0CFA9-92E2-41C8-922D-58A0B20D42A0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7CECC-C7AC-4E9C-A290-631FD143F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1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15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good way to know for sure whether something is an output vs. an outcome is to ask this question: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"Can I prove that this happened due to an activity we did, and not because of something else?" 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answer is yes (such as, you are holding survey results in your hand that came from the survey you administered), it is an output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the answer is no (such as, your coworkers reported better job morale in a follow-up survey)… it is an outcome.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9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what</a:t>
            </a:r>
            <a:r>
              <a:rPr lang="en-US" baseline="0" dirty="0" smtClean="0"/>
              <a:t> behavior or decision making changes you expect the targeted community/audience to make after participation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49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we are collecting the appropriate data to measure what matters to our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25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Assumptions- Logic Model assumptions should have support</a:t>
            </a:r>
            <a:r>
              <a:rPr lang="en-US" baseline="0" dirty="0" smtClean="0"/>
              <a:t> (Usually when building a logic model for a program one would’ve researched evidence-based programs that will be used or researched the topic)</a:t>
            </a:r>
          </a:p>
          <a:p>
            <a:endParaRPr lang="en-US" dirty="0" smtClean="0"/>
          </a:p>
          <a:p>
            <a:r>
              <a:rPr lang="en-US" dirty="0" smtClean="0"/>
              <a:t>Example of an assumption: Maybe</a:t>
            </a:r>
            <a:r>
              <a:rPr lang="en-US" baseline="0" dirty="0" smtClean="0"/>
              <a:t> your program rests on the assumption that people are capable of change once they recognize their triggers and learn self-regulation skills.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Assumptions for a program trying to decrease childhood obesity might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Nutrition education impacts obesity levels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Residents want information about healthy eating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56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highlighted options fit in with our quarterly department evaluation so it might be easier to understand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82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89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want to make claims about outcomes, data needs to be representative</a:t>
            </a:r>
          </a:p>
          <a:p>
            <a:endParaRPr lang="en-US" dirty="0" smtClean="0"/>
          </a:p>
          <a:p>
            <a:r>
              <a:rPr lang="en-US" dirty="0" smtClean="0"/>
              <a:t>No</a:t>
            </a:r>
            <a:r>
              <a:rPr lang="en-US" baseline="0" dirty="0" smtClean="0"/>
              <a:t> need to </a:t>
            </a:r>
            <a:r>
              <a:rPr lang="en-US" dirty="0" smtClean="0"/>
              <a:t>reinvent the wheel!</a:t>
            </a:r>
          </a:p>
          <a:p>
            <a:r>
              <a:rPr lang="en-US" dirty="0" smtClean="0"/>
              <a:t>	Look</a:t>
            </a:r>
            <a:r>
              <a:rPr lang="en-US" baseline="0" dirty="0" smtClean="0"/>
              <a:t> for validated instruments that get at the outcome you want to measure</a:t>
            </a:r>
          </a:p>
          <a:p>
            <a:r>
              <a:rPr lang="en-US" baseline="0" dirty="0" smtClean="0"/>
              <a:t>	Established validated instruments, national survey, or research studies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Always</a:t>
            </a:r>
            <a:r>
              <a:rPr lang="en-US" baseline="0" dirty="0" smtClean="0"/>
              <a:t> t</a:t>
            </a:r>
            <a:r>
              <a:rPr lang="en-US" dirty="0" smtClean="0"/>
              <a:t>hink and</a:t>
            </a:r>
            <a:r>
              <a:rPr lang="en-US" baseline="0" dirty="0" smtClean="0"/>
              <a:t> consider</a:t>
            </a:r>
            <a:r>
              <a:rPr lang="en-US" dirty="0" smtClean="0"/>
              <a:t> how easy/hard</a:t>
            </a:r>
            <a:r>
              <a:rPr lang="en-US" baseline="0" dirty="0" smtClean="0"/>
              <a:t> it will be to collect data needed</a:t>
            </a:r>
          </a:p>
          <a:p>
            <a:endParaRPr lang="en-US" dirty="0" smtClean="0"/>
          </a:p>
          <a:p>
            <a:r>
              <a:rPr lang="en-US" dirty="0" smtClean="0"/>
              <a:t>Beware of low response rates </a:t>
            </a:r>
          </a:p>
          <a:p>
            <a:r>
              <a:rPr lang="en-US" dirty="0" smtClean="0"/>
              <a:t>You</a:t>
            </a:r>
            <a:r>
              <a:rPr lang="en-US" baseline="0" dirty="0" smtClean="0"/>
              <a:t> want </a:t>
            </a:r>
            <a:r>
              <a:rPr lang="en-US" dirty="0" smtClean="0"/>
              <a:t>response rates of 80% or higher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34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7CECC-C7AC-4E9C-A290-631FD143F1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15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44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75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97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27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689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3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96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7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8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39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7FA99-9179-4D6F-8872-DF60D121CED1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FDC46DD-4DAE-45F8-BBC8-7EC912500E4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37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Logic Model, Rubrics &amp; Data collection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5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697" y="1329135"/>
            <a:ext cx="11511037" cy="5264169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51577" y="419508"/>
            <a:ext cx="9603275" cy="1049235"/>
          </a:xfrm>
        </p:spPr>
        <p:txBody>
          <a:bodyPr/>
          <a:lstStyle/>
          <a:p>
            <a:pPr algn="ctr"/>
            <a:r>
              <a:rPr lang="en-US" dirty="0" smtClean="0"/>
              <a:t>Logic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17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Rubrics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to describe what success looks like by describing levels of performance in relation to criteria along a spectrum from poor to excellent</a:t>
            </a:r>
          </a:p>
          <a:p>
            <a:endParaRPr lang="en-US" dirty="0"/>
          </a:p>
          <a:p>
            <a:r>
              <a:rPr lang="en-US" dirty="0" smtClean="0"/>
              <a:t>Create a Rubric for each Short-term Outcome</a:t>
            </a:r>
          </a:p>
          <a:p>
            <a:pPr lvl="1"/>
            <a:r>
              <a:rPr lang="en-US" dirty="0" smtClean="0"/>
              <a:t>Name levels of achievement</a:t>
            </a:r>
          </a:p>
          <a:p>
            <a:pPr lvl="1"/>
            <a:r>
              <a:rPr lang="en-US" dirty="0" smtClean="0"/>
              <a:t>Describe each level 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*Rubrics take time, dedication and commitment. Time spent developing a rubric increases commitment and ownership by staff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719657"/>
              </p:ext>
            </p:extLst>
          </p:nvPr>
        </p:nvGraphicFramePr>
        <p:xfrm>
          <a:off x="266700" y="1531620"/>
          <a:ext cx="11780520" cy="4770119"/>
        </p:xfrm>
        <a:graphic>
          <a:graphicData uri="http://schemas.openxmlformats.org/drawingml/2006/table">
            <a:tbl>
              <a:tblPr firstRow="1" bandRow="1"/>
              <a:tblGrid>
                <a:gridCol w="2985184">
                  <a:extLst>
                    <a:ext uri="{9D8B030D-6E8A-4147-A177-3AD203B41FA5}">
                      <a16:colId xmlns:a16="http://schemas.microsoft.com/office/drawing/2014/main" val="2987607280"/>
                    </a:ext>
                  </a:extLst>
                </a:gridCol>
                <a:gridCol w="2926281">
                  <a:extLst>
                    <a:ext uri="{9D8B030D-6E8A-4147-A177-3AD203B41FA5}">
                      <a16:colId xmlns:a16="http://schemas.microsoft.com/office/drawing/2014/main" val="621080744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3881362113"/>
                    </a:ext>
                  </a:extLst>
                </a:gridCol>
                <a:gridCol w="2923925">
                  <a:extLst>
                    <a:ext uri="{9D8B030D-6E8A-4147-A177-3AD203B41FA5}">
                      <a16:colId xmlns:a16="http://schemas.microsoft.com/office/drawing/2014/main" val="2337808691"/>
                    </a:ext>
                  </a:extLst>
                </a:gridCol>
              </a:tblGrid>
              <a:tr h="3838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1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3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Level 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471333"/>
                  </a:ext>
                </a:extLst>
              </a:tr>
              <a:tr h="5493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Emerging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Developing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Achieving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Extending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055424"/>
                  </a:ext>
                </a:extLst>
              </a:tr>
              <a:tr h="5262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Novice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Master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Expert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32958"/>
                  </a:ext>
                </a:extLst>
              </a:tr>
              <a:tr h="50895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Failed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Survived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Succeeded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Thrived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300149"/>
                  </a:ext>
                </a:extLst>
              </a:tr>
              <a:tr h="560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Dormant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Activated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Energized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Leader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901677"/>
                  </a:ext>
                </a:extLst>
              </a:tr>
              <a:tr h="490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Beginning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Acceptable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Accomplished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Stellar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680023"/>
                  </a:ext>
                </a:extLst>
              </a:tr>
              <a:tr h="4906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Below standard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Developing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At standard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Above standard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272640"/>
                  </a:ext>
                </a:extLst>
              </a:tr>
              <a:tr h="7533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 happening at all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Happening a little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Happening pretty darn good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Awesomely happening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9866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Weak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Decent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Exemplary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53581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6700" y="823734"/>
            <a:ext cx="1178052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Name levels of achievement towards that outcome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549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Nuestra</a:t>
            </a:r>
            <a:r>
              <a:rPr lang="en-US" dirty="0" smtClean="0"/>
              <a:t> Vida </a:t>
            </a:r>
            <a:r>
              <a:rPr lang="en-US" dirty="0" smtClean="0"/>
              <a:t>SAMPLE </a:t>
            </a:r>
            <a:r>
              <a:rPr lang="en-US" dirty="0" smtClean="0"/>
              <a:t>Rubric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803552"/>
              </p:ext>
            </p:extLst>
          </p:nvPr>
        </p:nvGraphicFramePr>
        <p:xfrm>
          <a:off x="1017267" y="911570"/>
          <a:ext cx="10898507" cy="5202241"/>
        </p:xfrm>
        <a:graphic>
          <a:graphicData uri="http://schemas.openxmlformats.org/drawingml/2006/table">
            <a:tbl>
              <a:tblPr firstRow="1" firstCol="1" bandRow="1"/>
              <a:tblGrid>
                <a:gridCol w="2783479">
                  <a:extLst>
                    <a:ext uri="{9D8B030D-6E8A-4147-A177-3AD203B41FA5}">
                      <a16:colId xmlns:a16="http://schemas.microsoft.com/office/drawing/2014/main" val="3291654307"/>
                    </a:ext>
                  </a:extLst>
                </a:gridCol>
                <a:gridCol w="2635258">
                  <a:extLst>
                    <a:ext uri="{9D8B030D-6E8A-4147-A177-3AD203B41FA5}">
                      <a16:colId xmlns:a16="http://schemas.microsoft.com/office/drawing/2014/main" val="3155412366"/>
                    </a:ext>
                  </a:extLst>
                </a:gridCol>
                <a:gridCol w="2824895">
                  <a:extLst>
                    <a:ext uri="{9D8B030D-6E8A-4147-A177-3AD203B41FA5}">
                      <a16:colId xmlns:a16="http://schemas.microsoft.com/office/drawing/2014/main" val="4171220672"/>
                    </a:ext>
                  </a:extLst>
                </a:gridCol>
                <a:gridCol w="2654875">
                  <a:extLst>
                    <a:ext uri="{9D8B030D-6E8A-4147-A177-3AD203B41FA5}">
                      <a16:colId xmlns:a16="http://schemas.microsoft.com/office/drawing/2014/main" val="306316916"/>
                    </a:ext>
                  </a:extLst>
                </a:gridCol>
              </a:tblGrid>
              <a:tr h="624359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" algn="l"/>
                        </a:tabLs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Outcome: 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completion of the program, participants increase knowledge of how to manage their diabetes</a:t>
                      </a:r>
                      <a:endParaRPr lang="en-US" sz="20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035843"/>
                  </a:ext>
                </a:extLst>
              </a:tr>
              <a:tr h="198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 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692510"/>
                  </a:ext>
                </a:extLst>
              </a:tr>
              <a:tr h="3970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Basic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Decent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Strong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Excellent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687263"/>
                  </a:ext>
                </a:extLst>
              </a:tr>
              <a:tr h="3754922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attend classes but not consistent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doesn’t reflect purpose of intended outcome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Facilitator does not follow fidelity of the curriculum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new registered participants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attend classes regularly but still not weekly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is inconsistent in demonstrating an increase in knowledge based questions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Facilitator is inconsistent with curriculum material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Graduated participants start a support group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attend classes  consistently on a regular basis (attend all classes)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is complete and represents a consistent increase in knowledge based questions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Facilitator follows fidelity of the curriculum (strictly)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 group meets regularly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Food Diaries/Log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Participants attend classes weekly and bring family/friends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is accurate and represents a statistically significant increase in knowledge based questions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Facilitator increases their own knowledge regularly to improve curriculum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Support group facilitates classes for new participants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900" marR="379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513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3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should be involved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more people involved the better</a:t>
            </a:r>
          </a:p>
          <a:p>
            <a:r>
              <a:rPr lang="en-US" dirty="0" smtClean="0"/>
              <a:t>Everyone with a contribution in the project’s outcome</a:t>
            </a:r>
          </a:p>
          <a:p>
            <a:endParaRPr lang="en-US" dirty="0" smtClean="0"/>
          </a:p>
          <a:p>
            <a:r>
              <a:rPr lang="en-US" dirty="0" smtClean="0"/>
              <a:t>Groups:</a:t>
            </a:r>
            <a:endParaRPr lang="en-US" dirty="0"/>
          </a:p>
          <a:p>
            <a:pPr lvl="1"/>
            <a:r>
              <a:rPr lang="en-US" dirty="0" smtClean="0"/>
              <a:t>Create a better rubric, more ideas</a:t>
            </a:r>
          </a:p>
          <a:p>
            <a:pPr lvl="1"/>
            <a:r>
              <a:rPr lang="en-US" dirty="0" smtClean="0"/>
              <a:t>Builds enthusiasm for evaluation</a:t>
            </a:r>
          </a:p>
          <a:p>
            <a:pPr lvl="1"/>
            <a:r>
              <a:rPr lang="en-US" dirty="0" smtClean="0"/>
              <a:t>Builds enthusiasm for work of the organization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consider types of data and ease of collection for each data source in general</a:t>
            </a:r>
          </a:p>
          <a:p>
            <a:pPr lvl="1"/>
            <a:r>
              <a:rPr lang="en-US" dirty="0" smtClean="0"/>
              <a:t>Administrative records</a:t>
            </a:r>
          </a:p>
          <a:p>
            <a:pPr lvl="1"/>
            <a:r>
              <a:rPr lang="en-US" dirty="0" smtClean="0"/>
              <a:t>Clinical assessments, tests already being used</a:t>
            </a:r>
          </a:p>
          <a:p>
            <a:pPr lvl="1"/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Interviews &amp; focus groups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*Data tells us to what degree we are achieving meaningful and measurable outcomes</a:t>
            </a:r>
          </a:p>
        </p:txBody>
      </p:sp>
    </p:spTree>
    <p:extLst>
      <p:ext uri="{BB962C8B-B14F-4D97-AF65-F5344CB8AC3E}">
        <p14:creationId xmlns:p14="http://schemas.microsoft.com/office/powerpoint/2010/main" val="12916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378512"/>
            <a:ext cx="9603275" cy="680267"/>
          </a:xfrm>
        </p:spPr>
        <p:txBody>
          <a:bodyPr/>
          <a:lstStyle/>
          <a:p>
            <a:r>
              <a:rPr lang="en-US" dirty="0" smtClean="0"/>
              <a:t>Data collection tools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853" y="1058779"/>
            <a:ext cx="10349001" cy="563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 and set regularly scheduled time for staff to dedicate to Mission Time for development of Logic Model &amp; Rubric</a:t>
            </a:r>
          </a:p>
          <a:p>
            <a:r>
              <a:rPr lang="en-US" dirty="0" smtClean="0"/>
              <a:t>Review and refine your Logic Model as needed</a:t>
            </a:r>
          </a:p>
          <a:p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0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78" y="2677363"/>
            <a:ext cx="9603275" cy="1049235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GREAT TO HAVE A LOGIC MODEL??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developed and reviewed regularly, it gets everyone on the same page, and working together</a:t>
            </a:r>
          </a:p>
          <a:p>
            <a:r>
              <a:rPr lang="en-US" dirty="0"/>
              <a:t>It provides a roadmap for designing evaluation activities that can help you assess your progress and success and inform plans for increasing effectiveness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21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Logic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878708"/>
            <a:ext cx="8191500" cy="4351338"/>
          </a:xfrm>
        </p:spPr>
        <p:txBody>
          <a:bodyPr/>
          <a:lstStyle/>
          <a:p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Resources/inputs</a:t>
            </a:r>
          </a:p>
          <a:p>
            <a:pPr lvl="1"/>
            <a:r>
              <a:rPr lang="en-US" dirty="0" smtClean="0"/>
              <a:t>Activities</a:t>
            </a:r>
          </a:p>
          <a:p>
            <a:pPr lvl="1"/>
            <a:r>
              <a:rPr lang="en-US" dirty="0" smtClean="0"/>
              <a:t>Outputs</a:t>
            </a:r>
          </a:p>
          <a:p>
            <a:pPr lvl="1"/>
            <a:r>
              <a:rPr lang="en-US" dirty="0" smtClean="0"/>
              <a:t>Outcomes (short &amp; long term)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635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078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Resources &amp;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things and people that you need to operate your program:</a:t>
            </a:r>
          </a:p>
          <a:p>
            <a:pPr lvl="1"/>
            <a:r>
              <a:rPr lang="en-US" dirty="0" smtClean="0"/>
              <a:t>Gallery space</a:t>
            </a:r>
          </a:p>
          <a:p>
            <a:pPr lvl="1"/>
            <a:r>
              <a:rPr lang="en-US" dirty="0" smtClean="0"/>
              <a:t>Grants and donations</a:t>
            </a:r>
          </a:p>
          <a:p>
            <a:pPr lvl="1"/>
            <a:r>
              <a:rPr lang="en-US" dirty="0" smtClean="0"/>
              <a:t>Dedicated staff</a:t>
            </a:r>
          </a:p>
          <a:p>
            <a:pPr lvl="1"/>
            <a:r>
              <a:rPr lang="en-US" dirty="0" smtClean="0"/>
              <a:t>Trainings, etc.</a:t>
            </a:r>
          </a:p>
        </p:txBody>
      </p:sp>
    </p:spTree>
    <p:extLst>
      <p:ext uri="{BB962C8B-B14F-4D97-AF65-F5344CB8AC3E}">
        <p14:creationId xmlns:p14="http://schemas.microsoft.com/office/powerpoint/2010/main" val="197405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are doing when your program is happening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Home visits</a:t>
            </a:r>
          </a:p>
          <a:p>
            <a:pPr lvl="1"/>
            <a:r>
              <a:rPr lang="en-US" dirty="0" smtClean="0"/>
              <a:t>Events 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1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Observable things that the activities produce:</a:t>
            </a:r>
          </a:p>
          <a:p>
            <a:pPr lvl="1"/>
            <a:r>
              <a:rPr lang="en-US" dirty="0" smtClean="0"/>
              <a:t># of participants</a:t>
            </a:r>
          </a:p>
          <a:p>
            <a:pPr lvl="1"/>
            <a:r>
              <a:rPr lang="en-US" dirty="0" smtClean="0"/>
              <a:t># of events</a:t>
            </a:r>
          </a:p>
          <a:p>
            <a:pPr lvl="1"/>
            <a:r>
              <a:rPr lang="en-US" dirty="0" smtClean="0"/>
              <a:t># of sessions held</a:t>
            </a:r>
          </a:p>
          <a:p>
            <a:pPr lvl="1"/>
            <a:r>
              <a:rPr lang="en-US" dirty="0" smtClean="0"/>
              <a:t># of meals served</a:t>
            </a:r>
          </a:p>
          <a:p>
            <a:pPr lvl="1"/>
            <a:r>
              <a:rPr lang="en-US" dirty="0" smtClean="0"/>
              <a:t># of risk assessments,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marL="0" lvl="1" indent="0">
              <a:buNone/>
            </a:pPr>
            <a:r>
              <a:rPr lang="en-US" dirty="0"/>
              <a:t>*</a:t>
            </a:r>
            <a:r>
              <a:rPr lang="en-US" dirty="0" smtClean="0"/>
              <a:t>Outputs are the evidence that you did what you had planned to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Changes in participant’s:</a:t>
            </a:r>
          </a:p>
          <a:p>
            <a:pPr lvl="1"/>
            <a:r>
              <a:rPr lang="en-US" dirty="0" smtClean="0"/>
              <a:t> behavior</a:t>
            </a:r>
          </a:p>
          <a:p>
            <a:pPr lvl="1"/>
            <a:r>
              <a:rPr lang="en-US" dirty="0" smtClean="0"/>
              <a:t> knowledge</a:t>
            </a:r>
          </a:p>
          <a:p>
            <a:pPr lvl="1"/>
            <a:r>
              <a:rPr lang="en-US" dirty="0" smtClean="0"/>
              <a:t>Skills</a:t>
            </a:r>
          </a:p>
          <a:p>
            <a:pPr lvl="1"/>
            <a:r>
              <a:rPr lang="en-US" dirty="0" smtClean="0"/>
              <a:t>level of functioning</a:t>
            </a:r>
          </a:p>
          <a:p>
            <a:pPr lvl="1"/>
            <a:r>
              <a:rPr lang="en-US" dirty="0" smtClean="0"/>
              <a:t>Outlook</a:t>
            </a:r>
          </a:p>
          <a:p>
            <a:pPr lvl="1"/>
            <a:r>
              <a:rPr lang="en-US" dirty="0" smtClean="0"/>
              <a:t>life trajectories. </a:t>
            </a:r>
          </a:p>
          <a:p>
            <a:r>
              <a:rPr lang="en-US" dirty="0" smtClean="0"/>
              <a:t>Are the evidence that your program is having the hoped-for success in making a difference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200" dirty="0" smtClean="0"/>
              <a:t>Short-term Outcomes:</a:t>
            </a:r>
          </a:p>
          <a:p>
            <a:pPr lvl="1"/>
            <a:r>
              <a:rPr lang="en-US" sz="2000" dirty="0" smtClean="0"/>
              <a:t>What you want to see for a participant on the day he or she completes your program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marL="342900" lvl="1" indent="-342900"/>
            <a:r>
              <a:rPr lang="en-US" sz="2200" dirty="0" smtClean="0"/>
              <a:t>Long-term Outcomes: </a:t>
            </a:r>
          </a:p>
          <a:p>
            <a:pPr marL="800100" lvl="2" indent="-342900"/>
            <a:r>
              <a:rPr lang="en-US" sz="2200" dirty="0" smtClean="0"/>
              <a:t>What you hope participants take with them into the future</a:t>
            </a:r>
          </a:p>
          <a:p>
            <a:pPr marL="800100" lvl="2" indent="-342900"/>
            <a:endParaRPr lang="en-US" dirty="0"/>
          </a:p>
          <a:p>
            <a:pPr marL="800100" lvl="2" indent="-342900"/>
            <a:endParaRPr lang="en-US" dirty="0" smtClean="0"/>
          </a:p>
          <a:p>
            <a:pPr marL="457200" lvl="2" indent="0">
              <a:buNone/>
            </a:pPr>
            <a:r>
              <a:rPr lang="en-US" sz="1900" b="1" dirty="0" smtClean="0">
                <a:solidFill>
                  <a:srgbClr val="C00000"/>
                </a:solidFill>
              </a:rPr>
              <a:t>*</a:t>
            </a:r>
            <a:r>
              <a:rPr lang="en-US" sz="1900" dirty="0" smtClean="0">
                <a:solidFill>
                  <a:srgbClr val="C00000"/>
                </a:solidFill>
              </a:rPr>
              <a:t>Create outcomes that are in your sphere of influence. You need to be willing to be held accountable for your outcomes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pPr marL="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83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&amp; External Factors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65946" cy="3911422"/>
          </a:xfrm>
        </p:spPr>
        <p:txBody>
          <a:bodyPr>
            <a:normAutofit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Anything that needs to be true for your program to work. </a:t>
            </a:r>
          </a:p>
          <a:p>
            <a:pPr lvl="1"/>
            <a:r>
              <a:rPr lang="en-US" dirty="0" smtClean="0"/>
              <a:t>Why you think your program will lead to the desired outcomes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*Assumptions are strongest when they are backed by evidence in the academic literature</a:t>
            </a:r>
          </a:p>
          <a:p>
            <a:pPr marL="457200" lvl="1" indent="0">
              <a:buNone/>
            </a:pPr>
            <a:endParaRPr lang="en-US" dirty="0"/>
          </a:p>
          <a:p>
            <a:pPr marL="285750" lvl="1" indent="-285750"/>
            <a:r>
              <a:rPr lang="en-US" sz="2000" dirty="0" smtClean="0"/>
              <a:t>External Factors</a:t>
            </a:r>
          </a:p>
          <a:p>
            <a:pPr marL="742950" lvl="2" indent="-285750"/>
            <a:r>
              <a:rPr lang="en-US" sz="1800" dirty="0" smtClean="0"/>
              <a:t>Comprise the setting in which your program operates</a:t>
            </a:r>
          </a:p>
          <a:p>
            <a:pPr marL="1200150" lvl="3" indent="-285750"/>
            <a:r>
              <a:rPr lang="en-US" sz="1600" dirty="0" smtClean="0"/>
              <a:t>Some external factors may make the hoped-for outcomes more likely</a:t>
            </a:r>
          </a:p>
          <a:p>
            <a:pPr marL="1200150" lvl="3" indent="-285750"/>
            <a:r>
              <a:rPr lang="en-US" sz="1600" dirty="0" smtClean="0"/>
              <a:t>Other external factors may impede your program’s success</a:t>
            </a:r>
          </a:p>
        </p:txBody>
      </p:sp>
    </p:spTree>
    <p:extLst>
      <p:ext uri="{BB962C8B-B14F-4D97-AF65-F5344CB8AC3E}">
        <p14:creationId xmlns:p14="http://schemas.microsoft.com/office/powerpoint/2010/main" val="53836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3048</TotalTime>
  <Words>973</Words>
  <Application>Microsoft Office PowerPoint</Application>
  <PresentationFormat>Widescreen</PresentationFormat>
  <Paragraphs>199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Garamond</vt:lpstr>
      <vt:lpstr>Gill Sans MT</vt:lpstr>
      <vt:lpstr>Symbol</vt:lpstr>
      <vt:lpstr>Times New Roman</vt:lpstr>
      <vt:lpstr>Gallery</vt:lpstr>
      <vt:lpstr>Evaluation</vt:lpstr>
      <vt:lpstr>WHY IS IT GREAT TO HAVE A LOGIC MODEL??</vt:lpstr>
      <vt:lpstr>Logic Model </vt:lpstr>
      <vt:lpstr>Resources &amp; Inputs</vt:lpstr>
      <vt:lpstr>Activities </vt:lpstr>
      <vt:lpstr>Outputs</vt:lpstr>
      <vt:lpstr>Outcomes</vt:lpstr>
      <vt:lpstr>PowerPoint Presentation</vt:lpstr>
      <vt:lpstr>Assumptions &amp; External Factors </vt:lpstr>
      <vt:lpstr>Logic Model</vt:lpstr>
      <vt:lpstr>Rubrics</vt:lpstr>
      <vt:lpstr>PowerPoint Presentation</vt:lpstr>
      <vt:lpstr>Nuestra Vida SAMPLE Rubric</vt:lpstr>
      <vt:lpstr>Who should be involved </vt:lpstr>
      <vt:lpstr>Data</vt:lpstr>
      <vt:lpstr>Data collection tools</vt:lpstr>
      <vt:lpstr>Best Practices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Nancy Vazquez</dc:creator>
  <cp:lastModifiedBy>Christina Mendivil</cp:lastModifiedBy>
  <cp:revision>53</cp:revision>
  <dcterms:created xsi:type="dcterms:W3CDTF">2018-08-10T14:16:01Z</dcterms:created>
  <dcterms:modified xsi:type="dcterms:W3CDTF">2018-09-14T16:42:54Z</dcterms:modified>
</cp:coreProperties>
</file>