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</p:sldMasterIdLst>
  <p:notesMasterIdLst>
    <p:notesMasterId r:id="rId64"/>
  </p:notesMasterIdLst>
  <p:handoutMasterIdLst>
    <p:handoutMasterId r:id="rId65"/>
  </p:handoutMasterIdLst>
  <p:sldIdLst>
    <p:sldId id="256" r:id="rId2"/>
    <p:sldId id="447" r:id="rId3"/>
    <p:sldId id="456" r:id="rId4"/>
    <p:sldId id="418" r:id="rId5"/>
    <p:sldId id="473" r:id="rId6"/>
    <p:sldId id="392" r:id="rId7"/>
    <p:sldId id="405" r:id="rId8"/>
    <p:sldId id="486" r:id="rId9"/>
    <p:sldId id="471" r:id="rId10"/>
    <p:sldId id="496" r:id="rId11"/>
    <p:sldId id="497" r:id="rId12"/>
    <p:sldId id="400" r:id="rId13"/>
    <p:sldId id="429" r:id="rId14"/>
    <p:sldId id="389" r:id="rId15"/>
    <p:sldId id="516" r:id="rId16"/>
    <p:sldId id="495" r:id="rId17"/>
    <p:sldId id="513" r:id="rId18"/>
    <p:sldId id="514" r:id="rId19"/>
    <p:sldId id="515" r:id="rId20"/>
    <p:sldId id="482" r:id="rId21"/>
    <p:sldId id="499" r:id="rId22"/>
    <p:sldId id="517" r:id="rId23"/>
    <p:sldId id="498" r:id="rId24"/>
    <p:sldId id="500" r:id="rId25"/>
    <p:sldId id="504" r:id="rId26"/>
    <p:sldId id="475" r:id="rId27"/>
    <p:sldId id="476" r:id="rId28"/>
    <p:sldId id="477" r:id="rId29"/>
    <p:sldId id="505" r:id="rId30"/>
    <p:sldId id="478" r:id="rId31"/>
    <p:sldId id="479" r:id="rId32"/>
    <p:sldId id="481" r:id="rId33"/>
    <p:sldId id="484" r:id="rId34"/>
    <p:sldId id="480" r:id="rId35"/>
    <p:sldId id="381" r:id="rId36"/>
    <p:sldId id="506" r:id="rId37"/>
    <p:sldId id="485" r:id="rId38"/>
    <p:sldId id="508" r:id="rId39"/>
    <p:sldId id="268" r:id="rId40"/>
    <p:sldId id="501" r:id="rId41"/>
    <p:sldId id="270" r:id="rId42"/>
    <p:sldId id="432" r:id="rId43"/>
    <p:sldId id="512" r:id="rId44"/>
    <p:sldId id="503" r:id="rId45"/>
    <p:sldId id="518" r:id="rId46"/>
    <p:sldId id="540" r:id="rId47"/>
    <p:sldId id="344" r:id="rId48"/>
    <p:sldId id="404" r:id="rId49"/>
    <p:sldId id="502" r:id="rId50"/>
    <p:sldId id="532" r:id="rId51"/>
    <p:sldId id="533" r:id="rId52"/>
    <p:sldId id="346" r:id="rId53"/>
    <p:sldId id="406" r:id="rId54"/>
    <p:sldId id="407" r:id="rId55"/>
    <p:sldId id="534" r:id="rId56"/>
    <p:sldId id="408" r:id="rId57"/>
    <p:sldId id="535" r:id="rId58"/>
    <p:sldId id="342" r:id="rId59"/>
    <p:sldId id="541" r:id="rId60"/>
    <p:sldId id="542" r:id="rId61"/>
    <p:sldId id="543" r:id="rId62"/>
    <p:sldId id="544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03D"/>
    <a:srgbClr val="046389"/>
    <a:srgbClr val="04747F"/>
    <a:srgbClr val="04737F"/>
    <a:srgbClr val="CDE6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45"/>
    <p:restoredTop sz="94648"/>
  </p:normalViewPr>
  <p:slideViewPr>
    <p:cSldViewPr snapToGrid="0">
      <p:cViewPr varScale="1">
        <p:scale>
          <a:sx n="59" d="100"/>
          <a:sy n="59" d="100"/>
        </p:scale>
        <p:origin x="6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83F17-1163-6A42-BA0C-39420CDDD795}" type="doc">
      <dgm:prSet loTypeId="urn:microsoft.com/office/officeart/2005/8/layout/cycle2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A38735D-6103-DC41-A2C9-5ED649B6EF4C}">
      <dgm:prSet phldrT="[Text]"/>
      <dgm:spPr/>
      <dgm:t>
        <a:bodyPr/>
        <a:lstStyle/>
        <a:p>
          <a:r>
            <a:rPr lang="en-US"/>
            <a:t>Collect &amp; analyze data</a:t>
          </a:r>
        </a:p>
      </dgm:t>
    </dgm:pt>
    <dgm:pt modelId="{74805F77-ACED-EB47-9FAD-730DFE36AD2F}" type="parTrans" cxnId="{0F7B968B-AA57-5A4A-8A8F-E9EC062B2E30}">
      <dgm:prSet/>
      <dgm:spPr/>
      <dgm:t>
        <a:bodyPr/>
        <a:lstStyle/>
        <a:p>
          <a:endParaRPr lang="en-US"/>
        </a:p>
      </dgm:t>
    </dgm:pt>
    <dgm:pt modelId="{119EE52D-2425-9F43-9F4F-27FF4572A52F}" type="sibTrans" cxnId="{0F7B968B-AA57-5A4A-8A8F-E9EC062B2E30}">
      <dgm:prSet/>
      <dgm:spPr/>
      <dgm:t>
        <a:bodyPr/>
        <a:lstStyle/>
        <a:p>
          <a:endParaRPr lang="en-US"/>
        </a:p>
      </dgm:t>
    </dgm:pt>
    <dgm:pt modelId="{86FBAB6B-BBF4-B246-8150-B6071AD42E29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Review data</a:t>
          </a:r>
        </a:p>
      </dgm:t>
    </dgm:pt>
    <dgm:pt modelId="{47B4F4D3-1104-DB49-BCAB-07E5B9DC5BC7}" type="parTrans" cxnId="{483C57F2-A6A8-B447-9DC7-F44CA133B144}">
      <dgm:prSet/>
      <dgm:spPr/>
      <dgm:t>
        <a:bodyPr/>
        <a:lstStyle/>
        <a:p>
          <a:endParaRPr lang="en-US"/>
        </a:p>
      </dgm:t>
    </dgm:pt>
    <dgm:pt modelId="{C1AE8013-B238-4F4C-BB23-DBA6F96DEAAC}" type="sibTrans" cxnId="{483C57F2-A6A8-B447-9DC7-F44CA133B144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F29E5A53-71FB-9844-ACF4-77B2CEFED35D}">
      <dgm:prSet phldrT="[Text]"/>
      <dgm:spPr/>
      <dgm:t>
        <a:bodyPr/>
        <a:lstStyle/>
        <a:p>
          <a:r>
            <a:rPr lang="en-US"/>
            <a:t>Improve program</a:t>
          </a:r>
        </a:p>
      </dgm:t>
    </dgm:pt>
    <dgm:pt modelId="{0DEEC03D-148E-7F44-BF28-79BD16FB8A55}" type="parTrans" cxnId="{E81A75EF-F689-F54E-B1CD-6CFABAAEAF22}">
      <dgm:prSet/>
      <dgm:spPr/>
      <dgm:t>
        <a:bodyPr/>
        <a:lstStyle/>
        <a:p>
          <a:endParaRPr lang="en-US"/>
        </a:p>
      </dgm:t>
    </dgm:pt>
    <dgm:pt modelId="{1EDEA0E7-0A4C-F149-B53C-7354EF92CD9E}" type="sibTrans" cxnId="{E81A75EF-F689-F54E-B1CD-6CFABAAEAF22}">
      <dgm:prSet/>
      <dgm:spPr/>
      <dgm:t>
        <a:bodyPr/>
        <a:lstStyle/>
        <a:p>
          <a:endParaRPr lang="en-US"/>
        </a:p>
      </dgm:t>
    </dgm:pt>
    <dgm:pt modelId="{A745EDE4-BC67-434A-B640-160DE63A245C}" type="pres">
      <dgm:prSet presAssocID="{DCD83F17-1163-6A42-BA0C-39420CDDD795}" presName="cycle" presStyleCnt="0">
        <dgm:presLayoutVars>
          <dgm:dir/>
          <dgm:resizeHandles val="exact"/>
        </dgm:presLayoutVars>
      </dgm:prSet>
      <dgm:spPr/>
    </dgm:pt>
    <dgm:pt modelId="{9E1E808F-9B78-0C4D-A474-7281EBC42B2E}" type="pres">
      <dgm:prSet presAssocID="{7A38735D-6103-DC41-A2C9-5ED649B6EF4C}" presName="node" presStyleLbl="node1" presStyleIdx="0" presStyleCnt="3">
        <dgm:presLayoutVars>
          <dgm:bulletEnabled val="1"/>
        </dgm:presLayoutVars>
      </dgm:prSet>
      <dgm:spPr/>
    </dgm:pt>
    <dgm:pt modelId="{AE9103A2-75E9-4247-B67A-A57D80BDDD39}" type="pres">
      <dgm:prSet presAssocID="{119EE52D-2425-9F43-9F4F-27FF4572A52F}" presName="sibTrans" presStyleLbl="sibTrans2D1" presStyleIdx="0" presStyleCnt="3"/>
      <dgm:spPr/>
    </dgm:pt>
    <dgm:pt modelId="{E9B54A9A-8A3C-8247-BDBF-62D7938BE1D2}" type="pres">
      <dgm:prSet presAssocID="{119EE52D-2425-9F43-9F4F-27FF4572A52F}" presName="connectorText" presStyleLbl="sibTrans2D1" presStyleIdx="0" presStyleCnt="3"/>
      <dgm:spPr/>
    </dgm:pt>
    <dgm:pt modelId="{6ED4D139-29B4-2C41-A0D2-CF882A7ED78E}" type="pres">
      <dgm:prSet presAssocID="{86FBAB6B-BBF4-B246-8150-B6071AD42E29}" presName="node" presStyleLbl="node1" presStyleIdx="1" presStyleCnt="3">
        <dgm:presLayoutVars>
          <dgm:bulletEnabled val="1"/>
        </dgm:presLayoutVars>
      </dgm:prSet>
      <dgm:spPr/>
    </dgm:pt>
    <dgm:pt modelId="{FE2B62D7-4482-0E4F-A134-9314B9F3B77E}" type="pres">
      <dgm:prSet presAssocID="{C1AE8013-B238-4F4C-BB23-DBA6F96DEAAC}" presName="sibTrans" presStyleLbl="sibTrans2D1" presStyleIdx="1" presStyleCnt="3"/>
      <dgm:spPr/>
    </dgm:pt>
    <dgm:pt modelId="{F5A54626-54C9-EE47-83AF-444FB9E807B1}" type="pres">
      <dgm:prSet presAssocID="{C1AE8013-B238-4F4C-BB23-DBA6F96DEAAC}" presName="connectorText" presStyleLbl="sibTrans2D1" presStyleIdx="1" presStyleCnt="3"/>
      <dgm:spPr/>
    </dgm:pt>
    <dgm:pt modelId="{1B94C9AC-B44D-E648-BEF1-5B41E61636F0}" type="pres">
      <dgm:prSet presAssocID="{F29E5A53-71FB-9844-ACF4-77B2CEFED35D}" presName="node" presStyleLbl="node1" presStyleIdx="2" presStyleCnt="3">
        <dgm:presLayoutVars>
          <dgm:bulletEnabled val="1"/>
        </dgm:presLayoutVars>
      </dgm:prSet>
      <dgm:spPr/>
    </dgm:pt>
    <dgm:pt modelId="{12A06979-C4EA-5B45-A403-0FA4F63B50EC}" type="pres">
      <dgm:prSet presAssocID="{1EDEA0E7-0A4C-F149-B53C-7354EF92CD9E}" presName="sibTrans" presStyleLbl="sibTrans2D1" presStyleIdx="2" presStyleCnt="3"/>
      <dgm:spPr/>
    </dgm:pt>
    <dgm:pt modelId="{0C5C5CF2-6D37-FC49-9E2D-E79AF0FE6A96}" type="pres">
      <dgm:prSet presAssocID="{1EDEA0E7-0A4C-F149-B53C-7354EF92CD9E}" presName="connectorText" presStyleLbl="sibTrans2D1" presStyleIdx="2" presStyleCnt="3"/>
      <dgm:spPr/>
    </dgm:pt>
  </dgm:ptLst>
  <dgm:cxnLst>
    <dgm:cxn modelId="{8DBBAD17-5DB7-C046-90D1-6A047453E6B0}" type="presOf" srcId="{DCD83F17-1163-6A42-BA0C-39420CDDD795}" destId="{A745EDE4-BC67-434A-B640-160DE63A245C}" srcOrd="0" destOrd="0" presId="urn:microsoft.com/office/officeart/2005/8/layout/cycle2"/>
    <dgm:cxn modelId="{EC049F5D-F34D-A746-8FB2-4F0134501EFC}" type="presOf" srcId="{F29E5A53-71FB-9844-ACF4-77B2CEFED35D}" destId="{1B94C9AC-B44D-E648-BEF1-5B41E61636F0}" srcOrd="0" destOrd="0" presId="urn:microsoft.com/office/officeart/2005/8/layout/cycle2"/>
    <dgm:cxn modelId="{8F505A5F-0C54-0E43-8663-D8887FF418F3}" type="presOf" srcId="{C1AE8013-B238-4F4C-BB23-DBA6F96DEAAC}" destId="{F5A54626-54C9-EE47-83AF-444FB9E807B1}" srcOrd="1" destOrd="0" presId="urn:microsoft.com/office/officeart/2005/8/layout/cycle2"/>
    <dgm:cxn modelId="{48FFA169-5810-7844-A51A-9FB229FE6018}" type="presOf" srcId="{1EDEA0E7-0A4C-F149-B53C-7354EF92CD9E}" destId="{0C5C5CF2-6D37-FC49-9E2D-E79AF0FE6A96}" srcOrd="1" destOrd="0" presId="urn:microsoft.com/office/officeart/2005/8/layout/cycle2"/>
    <dgm:cxn modelId="{D5F79C53-76ED-8D4B-B226-86413CD39A3C}" type="presOf" srcId="{1EDEA0E7-0A4C-F149-B53C-7354EF92CD9E}" destId="{12A06979-C4EA-5B45-A403-0FA4F63B50EC}" srcOrd="0" destOrd="0" presId="urn:microsoft.com/office/officeart/2005/8/layout/cycle2"/>
    <dgm:cxn modelId="{0F7B968B-AA57-5A4A-8A8F-E9EC062B2E30}" srcId="{DCD83F17-1163-6A42-BA0C-39420CDDD795}" destId="{7A38735D-6103-DC41-A2C9-5ED649B6EF4C}" srcOrd="0" destOrd="0" parTransId="{74805F77-ACED-EB47-9FAD-730DFE36AD2F}" sibTransId="{119EE52D-2425-9F43-9F4F-27FF4572A52F}"/>
    <dgm:cxn modelId="{3204D090-2C88-DC48-BA30-7D86C24C7294}" type="presOf" srcId="{C1AE8013-B238-4F4C-BB23-DBA6F96DEAAC}" destId="{FE2B62D7-4482-0E4F-A134-9314B9F3B77E}" srcOrd="0" destOrd="0" presId="urn:microsoft.com/office/officeart/2005/8/layout/cycle2"/>
    <dgm:cxn modelId="{0890C4A1-99F6-5F4B-A8C2-7FD1EA41B755}" type="presOf" srcId="{119EE52D-2425-9F43-9F4F-27FF4572A52F}" destId="{AE9103A2-75E9-4247-B67A-A57D80BDDD39}" srcOrd="0" destOrd="0" presId="urn:microsoft.com/office/officeart/2005/8/layout/cycle2"/>
    <dgm:cxn modelId="{9436D7CA-D45D-8441-9DD7-8A287D1E7268}" type="presOf" srcId="{7A38735D-6103-DC41-A2C9-5ED649B6EF4C}" destId="{9E1E808F-9B78-0C4D-A474-7281EBC42B2E}" srcOrd="0" destOrd="0" presId="urn:microsoft.com/office/officeart/2005/8/layout/cycle2"/>
    <dgm:cxn modelId="{42B141D3-E4D7-6647-A73F-F710B100C5D6}" type="presOf" srcId="{86FBAB6B-BBF4-B246-8150-B6071AD42E29}" destId="{6ED4D139-29B4-2C41-A0D2-CF882A7ED78E}" srcOrd="0" destOrd="0" presId="urn:microsoft.com/office/officeart/2005/8/layout/cycle2"/>
    <dgm:cxn modelId="{90DF30E6-5DE8-3341-AE78-B81CFAC8B1FC}" type="presOf" srcId="{119EE52D-2425-9F43-9F4F-27FF4572A52F}" destId="{E9B54A9A-8A3C-8247-BDBF-62D7938BE1D2}" srcOrd="1" destOrd="0" presId="urn:microsoft.com/office/officeart/2005/8/layout/cycle2"/>
    <dgm:cxn modelId="{E81A75EF-F689-F54E-B1CD-6CFABAAEAF22}" srcId="{DCD83F17-1163-6A42-BA0C-39420CDDD795}" destId="{F29E5A53-71FB-9844-ACF4-77B2CEFED35D}" srcOrd="2" destOrd="0" parTransId="{0DEEC03D-148E-7F44-BF28-79BD16FB8A55}" sibTransId="{1EDEA0E7-0A4C-F149-B53C-7354EF92CD9E}"/>
    <dgm:cxn modelId="{483C57F2-A6A8-B447-9DC7-F44CA133B144}" srcId="{DCD83F17-1163-6A42-BA0C-39420CDDD795}" destId="{86FBAB6B-BBF4-B246-8150-B6071AD42E29}" srcOrd="1" destOrd="0" parTransId="{47B4F4D3-1104-DB49-BCAB-07E5B9DC5BC7}" sibTransId="{C1AE8013-B238-4F4C-BB23-DBA6F96DEAAC}"/>
    <dgm:cxn modelId="{1E20D1C8-FF05-8C41-BA8B-3FC88AF6BCBC}" type="presParOf" srcId="{A745EDE4-BC67-434A-B640-160DE63A245C}" destId="{9E1E808F-9B78-0C4D-A474-7281EBC42B2E}" srcOrd="0" destOrd="0" presId="urn:microsoft.com/office/officeart/2005/8/layout/cycle2"/>
    <dgm:cxn modelId="{40050DE2-C485-D141-A989-3D5BD7C687AA}" type="presParOf" srcId="{A745EDE4-BC67-434A-B640-160DE63A245C}" destId="{AE9103A2-75E9-4247-B67A-A57D80BDDD39}" srcOrd="1" destOrd="0" presId="urn:microsoft.com/office/officeart/2005/8/layout/cycle2"/>
    <dgm:cxn modelId="{2FD96047-BA94-2D47-B5D4-7B498F05E1F3}" type="presParOf" srcId="{AE9103A2-75E9-4247-B67A-A57D80BDDD39}" destId="{E9B54A9A-8A3C-8247-BDBF-62D7938BE1D2}" srcOrd="0" destOrd="0" presId="urn:microsoft.com/office/officeart/2005/8/layout/cycle2"/>
    <dgm:cxn modelId="{A1CD0009-8FDD-8F44-8B17-2AB0FD2600D0}" type="presParOf" srcId="{A745EDE4-BC67-434A-B640-160DE63A245C}" destId="{6ED4D139-29B4-2C41-A0D2-CF882A7ED78E}" srcOrd="2" destOrd="0" presId="urn:microsoft.com/office/officeart/2005/8/layout/cycle2"/>
    <dgm:cxn modelId="{884FFE77-FD2A-4B40-B6C7-CE4123EAC925}" type="presParOf" srcId="{A745EDE4-BC67-434A-B640-160DE63A245C}" destId="{FE2B62D7-4482-0E4F-A134-9314B9F3B77E}" srcOrd="3" destOrd="0" presId="urn:microsoft.com/office/officeart/2005/8/layout/cycle2"/>
    <dgm:cxn modelId="{68DD3C0B-3DAB-CE4A-B603-97D56EE73AE0}" type="presParOf" srcId="{FE2B62D7-4482-0E4F-A134-9314B9F3B77E}" destId="{F5A54626-54C9-EE47-83AF-444FB9E807B1}" srcOrd="0" destOrd="0" presId="urn:microsoft.com/office/officeart/2005/8/layout/cycle2"/>
    <dgm:cxn modelId="{3ACFAECF-9239-7645-BD46-C8971E0B61BB}" type="presParOf" srcId="{A745EDE4-BC67-434A-B640-160DE63A245C}" destId="{1B94C9AC-B44D-E648-BEF1-5B41E61636F0}" srcOrd="4" destOrd="0" presId="urn:microsoft.com/office/officeart/2005/8/layout/cycle2"/>
    <dgm:cxn modelId="{FB688460-4C2B-8A4F-AE9C-9FB4B0D93294}" type="presParOf" srcId="{A745EDE4-BC67-434A-B640-160DE63A245C}" destId="{12A06979-C4EA-5B45-A403-0FA4F63B50EC}" srcOrd="5" destOrd="0" presId="urn:microsoft.com/office/officeart/2005/8/layout/cycle2"/>
    <dgm:cxn modelId="{7E8053E3-CEFB-404A-88B7-76D5E66639A6}" type="presParOf" srcId="{12A06979-C4EA-5B45-A403-0FA4F63B50EC}" destId="{0C5C5CF2-6D37-FC49-9E2D-E79AF0FE6A9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D83F17-1163-6A42-BA0C-39420CDDD795}" type="doc">
      <dgm:prSet loTypeId="urn:microsoft.com/office/officeart/2005/8/layout/cycle2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A38735D-6103-DC41-A2C9-5ED649B6EF4C}">
      <dgm:prSet phldrT="[Text]"/>
      <dgm:spPr/>
      <dgm:t>
        <a:bodyPr/>
        <a:lstStyle/>
        <a:p>
          <a:r>
            <a:rPr lang="en-US"/>
            <a:t>Collect &amp; analyze data</a:t>
          </a:r>
        </a:p>
      </dgm:t>
    </dgm:pt>
    <dgm:pt modelId="{74805F77-ACED-EB47-9FAD-730DFE36AD2F}" type="parTrans" cxnId="{0F7B968B-AA57-5A4A-8A8F-E9EC062B2E30}">
      <dgm:prSet/>
      <dgm:spPr/>
      <dgm:t>
        <a:bodyPr/>
        <a:lstStyle/>
        <a:p>
          <a:endParaRPr lang="en-US"/>
        </a:p>
      </dgm:t>
    </dgm:pt>
    <dgm:pt modelId="{119EE52D-2425-9F43-9F4F-27FF4572A52F}" type="sibTrans" cxnId="{0F7B968B-AA57-5A4A-8A8F-E9EC062B2E30}">
      <dgm:prSet/>
      <dgm:spPr/>
      <dgm:t>
        <a:bodyPr/>
        <a:lstStyle/>
        <a:p>
          <a:endParaRPr lang="en-US"/>
        </a:p>
      </dgm:t>
    </dgm:pt>
    <dgm:pt modelId="{86FBAB6B-BBF4-B246-8150-B6071AD42E29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Review data</a:t>
          </a:r>
        </a:p>
      </dgm:t>
    </dgm:pt>
    <dgm:pt modelId="{47B4F4D3-1104-DB49-BCAB-07E5B9DC5BC7}" type="parTrans" cxnId="{483C57F2-A6A8-B447-9DC7-F44CA133B144}">
      <dgm:prSet/>
      <dgm:spPr/>
      <dgm:t>
        <a:bodyPr/>
        <a:lstStyle/>
        <a:p>
          <a:endParaRPr lang="en-US"/>
        </a:p>
      </dgm:t>
    </dgm:pt>
    <dgm:pt modelId="{C1AE8013-B238-4F4C-BB23-DBA6F96DEAAC}" type="sibTrans" cxnId="{483C57F2-A6A8-B447-9DC7-F44CA133B144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F29E5A53-71FB-9844-ACF4-77B2CEFED35D}">
      <dgm:prSet phldrT="[Text]"/>
      <dgm:spPr/>
      <dgm:t>
        <a:bodyPr/>
        <a:lstStyle/>
        <a:p>
          <a:r>
            <a:rPr lang="en-US"/>
            <a:t>Improve program</a:t>
          </a:r>
        </a:p>
      </dgm:t>
    </dgm:pt>
    <dgm:pt modelId="{0DEEC03D-148E-7F44-BF28-79BD16FB8A55}" type="parTrans" cxnId="{E81A75EF-F689-F54E-B1CD-6CFABAAEAF22}">
      <dgm:prSet/>
      <dgm:spPr/>
      <dgm:t>
        <a:bodyPr/>
        <a:lstStyle/>
        <a:p>
          <a:endParaRPr lang="en-US"/>
        </a:p>
      </dgm:t>
    </dgm:pt>
    <dgm:pt modelId="{1EDEA0E7-0A4C-F149-B53C-7354EF92CD9E}" type="sibTrans" cxnId="{E81A75EF-F689-F54E-B1CD-6CFABAAEAF22}">
      <dgm:prSet/>
      <dgm:spPr/>
      <dgm:t>
        <a:bodyPr/>
        <a:lstStyle/>
        <a:p>
          <a:endParaRPr lang="en-US"/>
        </a:p>
      </dgm:t>
    </dgm:pt>
    <dgm:pt modelId="{A745EDE4-BC67-434A-B640-160DE63A245C}" type="pres">
      <dgm:prSet presAssocID="{DCD83F17-1163-6A42-BA0C-39420CDDD795}" presName="cycle" presStyleCnt="0">
        <dgm:presLayoutVars>
          <dgm:dir/>
          <dgm:resizeHandles val="exact"/>
        </dgm:presLayoutVars>
      </dgm:prSet>
      <dgm:spPr/>
    </dgm:pt>
    <dgm:pt modelId="{9E1E808F-9B78-0C4D-A474-7281EBC42B2E}" type="pres">
      <dgm:prSet presAssocID="{7A38735D-6103-DC41-A2C9-5ED649B6EF4C}" presName="node" presStyleLbl="node1" presStyleIdx="0" presStyleCnt="3">
        <dgm:presLayoutVars>
          <dgm:bulletEnabled val="1"/>
        </dgm:presLayoutVars>
      </dgm:prSet>
      <dgm:spPr/>
    </dgm:pt>
    <dgm:pt modelId="{AE9103A2-75E9-4247-B67A-A57D80BDDD39}" type="pres">
      <dgm:prSet presAssocID="{119EE52D-2425-9F43-9F4F-27FF4572A52F}" presName="sibTrans" presStyleLbl="sibTrans2D1" presStyleIdx="0" presStyleCnt="3"/>
      <dgm:spPr/>
    </dgm:pt>
    <dgm:pt modelId="{E9B54A9A-8A3C-8247-BDBF-62D7938BE1D2}" type="pres">
      <dgm:prSet presAssocID="{119EE52D-2425-9F43-9F4F-27FF4572A52F}" presName="connectorText" presStyleLbl="sibTrans2D1" presStyleIdx="0" presStyleCnt="3"/>
      <dgm:spPr/>
    </dgm:pt>
    <dgm:pt modelId="{6ED4D139-29B4-2C41-A0D2-CF882A7ED78E}" type="pres">
      <dgm:prSet presAssocID="{86FBAB6B-BBF4-B246-8150-B6071AD42E29}" presName="node" presStyleLbl="node1" presStyleIdx="1" presStyleCnt="3">
        <dgm:presLayoutVars>
          <dgm:bulletEnabled val="1"/>
        </dgm:presLayoutVars>
      </dgm:prSet>
      <dgm:spPr/>
    </dgm:pt>
    <dgm:pt modelId="{FE2B62D7-4482-0E4F-A134-9314B9F3B77E}" type="pres">
      <dgm:prSet presAssocID="{C1AE8013-B238-4F4C-BB23-DBA6F96DEAAC}" presName="sibTrans" presStyleLbl="sibTrans2D1" presStyleIdx="1" presStyleCnt="3"/>
      <dgm:spPr/>
    </dgm:pt>
    <dgm:pt modelId="{F5A54626-54C9-EE47-83AF-444FB9E807B1}" type="pres">
      <dgm:prSet presAssocID="{C1AE8013-B238-4F4C-BB23-DBA6F96DEAAC}" presName="connectorText" presStyleLbl="sibTrans2D1" presStyleIdx="1" presStyleCnt="3"/>
      <dgm:spPr/>
    </dgm:pt>
    <dgm:pt modelId="{1B94C9AC-B44D-E648-BEF1-5B41E61636F0}" type="pres">
      <dgm:prSet presAssocID="{F29E5A53-71FB-9844-ACF4-77B2CEFED35D}" presName="node" presStyleLbl="node1" presStyleIdx="2" presStyleCnt="3">
        <dgm:presLayoutVars>
          <dgm:bulletEnabled val="1"/>
        </dgm:presLayoutVars>
      </dgm:prSet>
      <dgm:spPr/>
    </dgm:pt>
    <dgm:pt modelId="{12A06979-C4EA-5B45-A403-0FA4F63B50EC}" type="pres">
      <dgm:prSet presAssocID="{1EDEA0E7-0A4C-F149-B53C-7354EF92CD9E}" presName="sibTrans" presStyleLbl="sibTrans2D1" presStyleIdx="2" presStyleCnt="3"/>
      <dgm:spPr/>
    </dgm:pt>
    <dgm:pt modelId="{0C5C5CF2-6D37-FC49-9E2D-E79AF0FE6A96}" type="pres">
      <dgm:prSet presAssocID="{1EDEA0E7-0A4C-F149-B53C-7354EF92CD9E}" presName="connectorText" presStyleLbl="sibTrans2D1" presStyleIdx="2" presStyleCnt="3"/>
      <dgm:spPr/>
    </dgm:pt>
  </dgm:ptLst>
  <dgm:cxnLst>
    <dgm:cxn modelId="{8DBBAD17-5DB7-C046-90D1-6A047453E6B0}" type="presOf" srcId="{DCD83F17-1163-6A42-BA0C-39420CDDD795}" destId="{A745EDE4-BC67-434A-B640-160DE63A245C}" srcOrd="0" destOrd="0" presId="urn:microsoft.com/office/officeart/2005/8/layout/cycle2"/>
    <dgm:cxn modelId="{EC049F5D-F34D-A746-8FB2-4F0134501EFC}" type="presOf" srcId="{F29E5A53-71FB-9844-ACF4-77B2CEFED35D}" destId="{1B94C9AC-B44D-E648-BEF1-5B41E61636F0}" srcOrd="0" destOrd="0" presId="urn:microsoft.com/office/officeart/2005/8/layout/cycle2"/>
    <dgm:cxn modelId="{8F505A5F-0C54-0E43-8663-D8887FF418F3}" type="presOf" srcId="{C1AE8013-B238-4F4C-BB23-DBA6F96DEAAC}" destId="{F5A54626-54C9-EE47-83AF-444FB9E807B1}" srcOrd="1" destOrd="0" presId="urn:microsoft.com/office/officeart/2005/8/layout/cycle2"/>
    <dgm:cxn modelId="{48FFA169-5810-7844-A51A-9FB229FE6018}" type="presOf" srcId="{1EDEA0E7-0A4C-F149-B53C-7354EF92CD9E}" destId="{0C5C5CF2-6D37-FC49-9E2D-E79AF0FE6A96}" srcOrd="1" destOrd="0" presId="urn:microsoft.com/office/officeart/2005/8/layout/cycle2"/>
    <dgm:cxn modelId="{D5F79C53-76ED-8D4B-B226-86413CD39A3C}" type="presOf" srcId="{1EDEA0E7-0A4C-F149-B53C-7354EF92CD9E}" destId="{12A06979-C4EA-5B45-A403-0FA4F63B50EC}" srcOrd="0" destOrd="0" presId="urn:microsoft.com/office/officeart/2005/8/layout/cycle2"/>
    <dgm:cxn modelId="{0F7B968B-AA57-5A4A-8A8F-E9EC062B2E30}" srcId="{DCD83F17-1163-6A42-BA0C-39420CDDD795}" destId="{7A38735D-6103-DC41-A2C9-5ED649B6EF4C}" srcOrd="0" destOrd="0" parTransId="{74805F77-ACED-EB47-9FAD-730DFE36AD2F}" sibTransId="{119EE52D-2425-9F43-9F4F-27FF4572A52F}"/>
    <dgm:cxn modelId="{3204D090-2C88-DC48-BA30-7D86C24C7294}" type="presOf" srcId="{C1AE8013-B238-4F4C-BB23-DBA6F96DEAAC}" destId="{FE2B62D7-4482-0E4F-A134-9314B9F3B77E}" srcOrd="0" destOrd="0" presId="urn:microsoft.com/office/officeart/2005/8/layout/cycle2"/>
    <dgm:cxn modelId="{0890C4A1-99F6-5F4B-A8C2-7FD1EA41B755}" type="presOf" srcId="{119EE52D-2425-9F43-9F4F-27FF4572A52F}" destId="{AE9103A2-75E9-4247-B67A-A57D80BDDD39}" srcOrd="0" destOrd="0" presId="urn:microsoft.com/office/officeart/2005/8/layout/cycle2"/>
    <dgm:cxn modelId="{9436D7CA-D45D-8441-9DD7-8A287D1E7268}" type="presOf" srcId="{7A38735D-6103-DC41-A2C9-5ED649B6EF4C}" destId="{9E1E808F-9B78-0C4D-A474-7281EBC42B2E}" srcOrd="0" destOrd="0" presId="urn:microsoft.com/office/officeart/2005/8/layout/cycle2"/>
    <dgm:cxn modelId="{42B141D3-E4D7-6647-A73F-F710B100C5D6}" type="presOf" srcId="{86FBAB6B-BBF4-B246-8150-B6071AD42E29}" destId="{6ED4D139-29B4-2C41-A0D2-CF882A7ED78E}" srcOrd="0" destOrd="0" presId="urn:microsoft.com/office/officeart/2005/8/layout/cycle2"/>
    <dgm:cxn modelId="{90DF30E6-5DE8-3341-AE78-B81CFAC8B1FC}" type="presOf" srcId="{119EE52D-2425-9F43-9F4F-27FF4572A52F}" destId="{E9B54A9A-8A3C-8247-BDBF-62D7938BE1D2}" srcOrd="1" destOrd="0" presId="urn:microsoft.com/office/officeart/2005/8/layout/cycle2"/>
    <dgm:cxn modelId="{E81A75EF-F689-F54E-B1CD-6CFABAAEAF22}" srcId="{DCD83F17-1163-6A42-BA0C-39420CDDD795}" destId="{F29E5A53-71FB-9844-ACF4-77B2CEFED35D}" srcOrd="2" destOrd="0" parTransId="{0DEEC03D-148E-7F44-BF28-79BD16FB8A55}" sibTransId="{1EDEA0E7-0A4C-F149-B53C-7354EF92CD9E}"/>
    <dgm:cxn modelId="{483C57F2-A6A8-B447-9DC7-F44CA133B144}" srcId="{DCD83F17-1163-6A42-BA0C-39420CDDD795}" destId="{86FBAB6B-BBF4-B246-8150-B6071AD42E29}" srcOrd="1" destOrd="0" parTransId="{47B4F4D3-1104-DB49-BCAB-07E5B9DC5BC7}" sibTransId="{C1AE8013-B238-4F4C-BB23-DBA6F96DEAAC}"/>
    <dgm:cxn modelId="{1E20D1C8-FF05-8C41-BA8B-3FC88AF6BCBC}" type="presParOf" srcId="{A745EDE4-BC67-434A-B640-160DE63A245C}" destId="{9E1E808F-9B78-0C4D-A474-7281EBC42B2E}" srcOrd="0" destOrd="0" presId="urn:microsoft.com/office/officeart/2005/8/layout/cycle2"/>
    <dgm:cxn modelId="{40050DE2-C485-D141-A989-3D5BD7C687AA}" type="presParOf" srcId="{A745EDE4-BC67-434A-B640-160DE63A245C}" destId="{AE9103A2-75E9-4247-B67A-A57D80BDDD39}" srcOrd="1" destOrd="0" presId="urn:microsoft.com/office/officeart/2005/8/layout/cycle2"/>
    <dgm:cxn modelId="{2FD96047-BA94-2D47-B5D4-7B498F05E1F3}" type="presParOf" srcId="{AE9103A2-75E9-4247-B67A-A57D80BDDD39}" destId="{E9B54A9A-8A3C-8247-BDBF-62D7938BE1D2}" srcOrd="0" destOrd="0" presId="urn:microsoft.com/office/officeart/2005/8/layout/cycle2"/>
    <dgm:cxn modelId="{A1CD0009-8FDD-8F44-8B17-2AB0FD2600D0}" type="presParOf" srcId="{A745EDE4-BC67-434A-B640-160DE63A245C}" destId="{6ED4D139-29B4-2C41-A0D2-CF882A7ED78E}" srcOrd="2" destOrd="0" presId="urn:microsoft.com/office/officeart/2005/8/layout/cycle2"/>
    <dgm:cxn modelId="{884FFE77-FD2A-4B40-B6C7-CE4123EAC925}" type="presParOf" srcId="{A745EDE4-BC67-434A-B640-160DE63A245C}" destId="{FE2B62D7-4482-0E4F-A134-9314B9F3B77E}" srcOrd="3" destOrd="0" presId="urn:microsoft.com/office/officeart/2005/8/layout/cycle2"/>
    <dgm:cxn modelId="{68DD3C0B-3DAB-CE4A-B603-97D56EE73AE0}" type="presParOf" srcId="{FE2B62D7-4482-0E4F-A134-9314B9F3B77E}" destId="{F5A54626-54C9-EE47-83AF-444FB9E807B1}" srcOrd="0" destOrd="0" presId="urn:microsoft.com/office/officeart/2005/8/layout/cycle2"/>
    <dgm:cxn modelId="{3ACFAECF-9239-7645-BD46-C8971E0B61BB}" type="presParOf" srcId="{A745EDE4-BC67-434A-B640-160DE63A245C}" destId="{1B94C9AC-B44D-E648-BEF1-5B41E61636F0}" srcOrd="4" destOrd="0" presId="urn:microsoft.com/office/officeart/2005/8/layout/cycle2"/>
    <dgm:cxn modelId="{FB688460-4C2B-8A4F-AE9C-9FB4B0D93294}" type="presParOf" srcId="{A745EDE4-BC67-434A-B640-160DE63A245C}" destId="{12A06979-C4EA-5B45-A403-0FA4F63B50EC}" srcOrd="5" destOrd="0" presId="urn:microsoft.com/office/officeart/2005/8/layout/cycle2"/>
    <dgm:cxn modelId="{7E8053E3-CEFB-404A-88B7-76D5E66639A6}" type="presParOf" srcId="{12A06979-C4EA-5B45-A403-0FA4F63B50EC}" destId="{0C5C5CF2-6D37-FC49-9E2D-E79AF0FE6A9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D83F17-1163-6A42-BA0C-39420CDDD795}" type="doc">
      <dgm:prSet loTypeId="urn:microsoft.com/office/officeart/2005/8/layout/cycle2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A38735D-6103-DC41-A2C9-5ED649B6EF4C}">
      <dgm:prSet phldrT="[Text]"/>
      <dgm:spPr/>
      <dgm:t>
        <a:bodyPr/>
        <a:lstStyle/>
        <a:p>
          <a:r>
            <a:rPr lang="en-US"/>
            <a:t>Collect &amp; analyze data</a:t>
          </a:r>
        </a:p>
      </dgm:t>
    </dgm:pt>
    <dgm:pt modelId="{74805F77-ACED-EB47-9FAD-730DFE36AD2F}" type="parTrans" cxnId="{0F7B968B-AA57-5A4A-8A8F-E9EC062B2E30}">
      <dgm:prSet/>
      <dgm:spPr/>
      <dgm:t>
        <a:bodyPr/>
        <a:lstStyle/>
        <a:p>
          <a:endParaRPr lang="en-US"/>
        </a:p>
      </dgm:t>
    </dgm:pt>
    <dgm:pt modelId="{119EE52D-2425-9F43-9F4F-27FF4572A52F}" type="sibTrans" cxnId="{0F7B968B-AA57-5A4A-8A8F-E9EC062B2E30}">
      <dgm:prSet/>
      <dgm:spPr/>
      <dgm:t>
        <a:bodyPr/>
        <a:lstStyle/>
        <a:p>
          <a:endParaRPr lang="en-US"/>
        </a:p>
      </dgm:t>
    </dgm:pt>
    <dgm:pt modelId="{86FBAB6B-BBF4-B246-8150-B6071AD42E29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Review data</a:t>
          </a:r>
        </a:p>
      </dgm:t>
    </dgm:pt>
    <dgm:pt modelId="{47B4F4D3-1104-DB49-BCAB-07E5B9DC5BC7}" type="parTrans" cxnId="{483C57F2-A6A8-B447-9DC7-F44CA133B144}">
      <dgm:prSet/>
      <dgm:spPr/>
      <dgm:t>
        <a:bodyPr/>
        <a:lstStyle/>
        <a:p>
          <a:endParaRPr lang="en-US"/>
        </a:p>
      </dgm:t>
    </dgm:pt>
    <dgm:pt modelId="{C1AE8013-B238-4F4C-BB23-DBA6F96DEAAC}" type="sibTrans" cxnId="{483C57F2-A6A8-B447-9DC7-F44CA133B144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F29E5A53-71FB-9844-ACF4-77B2CEFED35D}">
      <dgm:prSet phldrT="[Text]"/>
      <dgm:spPr/>
      <dgm:t>
        <a:bodyPr/>
        <a:lstStyle/>
        <a:p>
          <a:r>
            <a:rPr lang="en-US"/>
            <a:t>Improve program</a:t>
          </a:r>
        </a:p>
      </dgm:t>
    </dgm:pt>
    <dgm:pt modelId="{0DEEC03D-148E-7F44-BF28-79BD16FB8A55}" type="parTrans" cxnId="{E81A75EF-F689-F54E-B1CD-6CFABAAEAF22}">
      <dgm:prSet/>
      <dgm:spPr/>
      <dgm:t>
        <a:bodyPr/>
        <a:lstStyle/>
        <a:p>
          <a:endParaRPr lang="en-US"/>
        </a:p>
      </dgm:t>
    </dgm:pt>
    <dgm:pt modelId="{1EDEA0E7-0A4C-F149-B53C-7354EF92CD9E}" type="sibTrans" cxnId="{E81A75EF-F689-F54E-B1CD-6CFABAAEAF22}">
      <dgm:prSet/>
      <dgm:spPr/>
      <dgm:t>
        <a:bodyPr/>
        <a:lstStyle/>
        <a:p>
          <a:endParaRPr lang="en-US"/>
        </a:p>
      </dgm:t>
    </dgm:pt>
    <dgm:pt modelId="{A745EDE4-BC67-434A-B640-160DE63A245C}" type="pres">
      <dgm:prSet presAssocID="{DCD83F17-1163-6A42-BA0C-39420CDDD795}" presName="cycle" presStyleCnt="0">
        <dgm:presLayoutVars>
          <dgm:dir/>
          <dgm:resizeHandles val="exact"/>
        </dgm:presLayoutVars>
      </dgm:prSet>
      <dgm:spPr/>
    </dgm:pt>
    <dgm:pt modelId="{9E1E808F-9B78-0C4D-A474-7281EBC42B2E}" type="pres">
      <dgm:prSet presAssocID="{7A38735D-6103-DC41-A2C9-5ED649B6EF4C}" presName="node" presStyleLbl="node1" presStyleIdx="0" presStyleCnt="3">
        <dgm:presLayoutVars>
          <dgm:bulletEnabled val="1"/>
        </dgm:presLayoutVars>
      </dgm:prSet>
      <dgm:spPr/>
    </dgm:pt>
    <dgm:pt modelId="{AE9103A2-75E9-4247-B67A-A57D80BDDD39}" type="pres">
      <dgm:prSet presAssocID="{119EE52D-2425-9F43-9F4F-27FF4572A52F}" presName="sibTrans" presStyleLbl="sibTrans2D1" presStyleIdx="0" presStyleCnt="3"/>
      <dgm:spPr/>
    </dgm:pt>
    <dgm:pt modelId="{E9B54A9A-8A3C-8247-BDBF-62D7938BE1D2}" type="pres">
      <dgm:prSet presAssocID="{119EE52D-2425-9F43-9F4F-27FF4572A52F}" presName="connectorText" presStyleLbl="sibTrans2D1" presStyleIdx="0" presStyleCnt="3"/>
      <dgm:spPr/>
    </dgm:pt>
    <dgm:pt modelId="{6ED4D139-29B4-2C41-A0D2-CF882A7ED78E}" type="pres">
      <dgm:prSet presAssocID="{86FBAB6B-BBF4-B246-8150-B6071AD42E29}" presName="node" presStyleLbl="node1" presStyleIdx="1" presStyleCnt="3">
        <dgm:presLayoutVars>
          <dgm:bulletEnabled val="1"/>
        </dgm:presLayoutVars>
      </dgm:prSet>
      <dgm:spPr/>
    </dgm:pt>
    <dgm:pt modelId="{FE2B62D7-4482-0E4F-A134-9314B9F3B77E}" type="pres">
      <dgm:prSet presAssocID="{C1AE8013-B238-4F4C-BB23-DBA6F96DEAAC}" presName="sibTrans" presStyleLbl="sibTrans2D1" presStyleIdx="1" presStyleCnt="3"/>
      <dgm:spPr/>
    </dgm:pt>
    <dgm:pt modelId="{F5A54626-54C9-EE47-83AF-444FB9E807B1}" type="pres">
      <dgm:prSet presAssocID="{C1AE8013-B238-4F4C-BB23-DBA6F96DEAAC}" presName="connectorText" presStyleLbl="sibTrans2D1" presStyleIdx="1" presStyleCnt="3"/>
      <dgm:spPr/>
    </dgm:pt>
    <dgm:pt modelId="{1B94C9AC-B44D-E648-BEF1-5B41E61636F0}" type="pres">
      <dgm:prSet presAssocID="{F29E5A53-71FB-9844-ACF4-77B2CEFED35D}" presName="node" presStyleLbl="node1" presStyleIdx="2" presStyleCnt="3">
        <dgm:presLayoutVars>
          <dgm:bulletEnabled val="1"/>
        </dgm:presLayoutVars>
      </dgm:prSet>
      <dgm:spPr/>
    </dgm:pt>
    <dgm:pt modelId="{12A06979-C4EA-5B45-A403-0FA4F63B50EC}" type="pres">
      <dgm:prSet presAssocID="{1EDEA0E7-0A4C-F149-B53C-7354EF92CD9E}" presName="sibTrans" presStyleLbl="sibTrans2D1" presStyleIdx="2" presStyleCnt="3"/>
      <dgm:spPr/>
    </dgm:pt>
    <dgm:pt modelId="{0C5C5CF2-6D37-FC49-9E2D-E79AF0FE6A96}" type="pres">
      <dgm:prSet presAssocID="{1EDEA0E7-0A4C-F149-B53C-7354EF92CD9E}" presName="connectorText" presStyleLbl="sibTrans2D1" presStyleIdx="2" presStyleCnt="3"/>
      <dgm:spPr/>
    </dgm:pt>
  </dgm:ptLst>
  <dgm:cxnLst>
    <dgm:cxn modelId="{8DBBAD17-5DB7-C046-90D1-6A047453E6B0}" type="presOf" srcId="{DCD83F17-1163-6A42-BA0C-39420CDDD795}" destId="{A745EDE4-BC67-434A-B640-160DE63A245C}" srcOrd="0" destOrd="0" presId="urn:microsoft.com/office/officeart/2005/8/layout/cycle2"/>
    <dgm:cxn modelId="{EC049F5D-F34D-A746-8FB2-4F0134501EFC}" type="presOf" srcId="{F29E5A53-71FB-9844-ACF4-77B2CEFED35D}" destId="{1B94C9AC-B44D-E648-BEF1-5B41E61636F0}" srcOrd="0" destOrd="0" presId="urn:microsoft.com/office/officeart/2005/8/layout/cycle2"/>
    <dgm:cxn modelId="{8F505A5F-0C54-0E43-8663-D8887FF418F3}" type="presOf" srcId="{C1AE8013-B238-4F4C-BB23-DBA6F96DEAAC}" destId="{F5A54626-54C9-EE47-83AF-444FB9E807B1}" srcOrd="1" destOrd="0" presId="urn:microsoft.com/office/officeart/2005/8/layout/cycle2"/>
    <dgm:cxn modelId="{48FFA169-5810-7844-A51A-9FB229FE6018}" type="presOf" srcId="{1EDEA0E7-0A4C-F149-B53C-7354EF92CD9E}" destId="{0C5C5CF2-6D37-FC49-9E2D-E79AF0FE6A96}" srcOrd="1" destOrd="0" presId="urn:microsoft.com/office/officeart/2005/8/layout/cycle2"/>
    <dgm:cxn modelId="{D5F79C53-76ED-8D4B-B226-86413CD39A3C}" type="presOf" srcId="{1EDEA0E7-0A4C-F149-B53C-7354EF92CD9E}" destId="{12A06979-C4EA-5B45-A403-0FA4F63B50EC}" srcOrd="0" destOrd="0" presId="urn:microsoft.com/office/officeart/2005/8/layout/cycle2"/>
    <dgm:cxn modelId="{0F7B968B-AA57-5A4A-8A8F-E9EC062B2E30}" srcId="{DCD83F17-1163-6A42-BA0C-39420CDDD795}" destId="{7A38735D-6103-DC41-A2C9-5ED649B6EF4C}" srcOrd="0" destOrd="0" parTransId="{74805F77-ACED-EB47-9FAD-730DFE36AD2F}" sibTransId="{119EE52D-2425-9F43-9F4F-27FF4572A52F}"/>
    <dgm:cxn modelId="{3204D090-2C88-DC48-BA30-7D86C24C7294}" type="presOf" srcId="{C1AE8013-B238-4F4C-BB23-DBA6F96DEAAC}" destId="{FE2B62D7-4482-0E4F-A134-9314B9F3B77E}" srcOrd="0" destOrd="0" presId="urn:microsoft.com/office/officeart/2005/8/layout/cycle2"/>
    <dgm:cxn modelId="{0890C4A1-99F6-5F4B-A8C2-7FD1EA41B755}" type="presOf" srcId="{119EE52D-2425-9F43-9F4F-27FF4572A52F}" destId="{AE9103A2-75E9-4247-B67A-A57D80BDDD39}" srcOrd="0" destOrd="0" presId="urn:microsoft.com/office/officeart/2005/8/layout/cycle2"/>
    <dgm:cxn modelId="{9436D7CA-D45D-8441-9DD7-8A287D1E7268}" type="presOf" srcId="{7A38735D-6103-DC41-A2C9-5ED649B6EF4C}" destId="{9E1E808F-9B78-0C4D-A474-7281EBC42B2E}" srcOrd="0" destOrd="0" presId="urn:microsoft.com/office/officeart/2005/8/layout/cycle2"/>
    <dgm:cxn modelId="{42B141D3-E4D7-6647-A73F-F710B100C5D6}" type="presOf" srcId="{86FBAB6B-BBF4-B246-8150-B6071AD42E29}" destId="{6ED4D139-29B4-2C41-A0D2-CF882A7ED78E}" srcOrd="0" destOrd="0" presId="urn:microsoft.com/office/officeart/2005/8/layout/cycle2"/>
    <dgm:cxn modelId="{90DF30E6-5DE8-3341-AE78-B81CFAC8B1FC}" type="presOf" srcId="{119EE52D-2425-9F43-9F4F-27FF4572A52F}" destId="{E9B54A9A-8A3C-8247-BDBF-62D7938BE1D2}" srcOrd="1" destOrd="0" presId="urn:microsoft.com/office/officeart/2005/8/layout/cycle2"/>
    <dgm:cxn modelId="{E81A75EF-F689-F54E-B1CD-6CFABAAEAF22}" srcId="{DCD83F17-1163-6A42-BA0C-39420CDDD795}" destId="{F29E5A53-71FB-9844-ACF4-77B2CEFED35D}" srcOrd="2" destOrd="0" parTransId="{0DEEC03D-148E-7F44-BF28-79BD16FB8A55}" sibTransId="{1EDEA0E7-0A4C-F149-B53C-7354EF92CD9E}"/>
    <dgm:cxn modelId="{483C57F2-A6A8-B447-9DC7-F44CA133B144}" srcId="{DCD83F17-1163-6A42-BA0C-39420CDDD795}" destId="{86FBAB6B-BBF4-B246-8150-B6071AD42E29}" srcOrd="1" destOrd="0" parTransId="{47B4F4D3-1104-DB49-BCAB-07E5B9DC5BC7}" sibTransId="{C1AE8013-B238-4F4C-BB23-DBA6F96DEAAC}"/>
    <dgm:cxn modelId="{1E20D1C8-FF05-8C41-BA8B-3FC88AF6BCBC}" type="presParOf" srcId="{A745EDE4-BC67-434A-B640-160DE63A245C}" destId="{9E1E808F-9B78-0C4D-A474-7281EBC42B2E}" srcOrd="0" destOrd="0" presId="urn:microsoft.com/office/officeart/2005/8/layout/cycle2"/>
    <dgm:cxn modelId="{40050DE2-C485-D141-A989-3D5BD7C687AA}" type="presParOf" srcId="{A745EDE4-BC67-434A-B640-160DE63A245C}" destId="{AE9103A2-75E9-4247-B67A-A57D80BDDD39}" srcOrd="1" destOrd="0" presId="urn:microsoft.com/office/officeart/2005/8/layout/cycle2"/>
    <dgm:cxn modelId="{2FD96047-BA94-2D47-B5D4-7B498F05E1F3}" type="presParOf" srcId="{AE9103A2-75E9-4247-B67A-A57D80BDDD39}" destId="{E9B54A9A-8A3C-8247-BDBF-62D7938BE1D2}" srcOrd="0" destOrd="0" presId="urn:microsoft.com/office/officeart/2005/8/layout/cycle2"/>
    <dgm:cxn modelId="{A1CD0009-8FDD-8F44-8B17-2AB0FD2600D0}" type="presParOf" srcId="{A745EDE4-BC67-434A-B640-160DE63A245C}" destId="{6ED4D139-29B4-2C41-A0D2-CF882A7ED78E}" srcOrd="2" destOrd="0" presId="urn:microsoft.com/office/officeart/2005/8/layout/cycle2"/>
    <dgm:cxn modelId="{884FFE77-FD2A-4B40-B6C7-CE4123EAC925}" type="presParOf" srcId="{A745EDE4-BC67-434A-B640-160DE63A245C}" destId="{FE2B62D7-4482-0E4F-A134-9314B9F3B77E}" srcOrd="3" destOrd="0" presId="urn:microsoft.com/office/officeart/2005/8/layout/cycle2"/>
    <dgm:cxn modelId="{68DD3C0B-3DAB-CE4A-B603-97D56EE73AE0}" type="presParOf" srcId="{FE2B62D7-4482-0E4F-A134-9314B9F3B77E}" destId="{F5A54626-54C9-EE47-83AF-444FB9E807B1}" srcOrd="0" destOrd="0" presId="urn:microsoft.com/office/officeart/2005/8/layout/cycle2"/>
    <dgm:cxn modelId="{3ACFAECF-9239-7645-BD46-C8971E0B61BB}" type="presParOf" srcId="{A745EDE4-BC67-434A-B640-160DE63A245C}" destId="{1B94C9AC-B44D-E648-BEF1-5B41E61636F0}" srcOrd="4" destOrd="0" presId="urn:microsoft.com/office/officeart/2005/8/layout/cycle2"/>
    <dgm:cxn modelId="{FB688460-4C2B-8A4F-AE9C-9FB4B0D93294}" type="presParOf" srcId="{A745EDE4-BC67-434A-B640-160DE63A245C}" destId="{12A06979-C4EA-5B45-A403-0FA4F63B50EC}" srcOrd="5" destOrd="0" presId="urn:microsoft.com/office/officeart/2005/8/layout/cycle2"/>
    <dgm:cxn modelId="{7E8053E3-CEFB-404A-88B7-76D5E66639A6}" type="presParOf" srcId="{12A06979-C4EA-5B45-A403-0FA4F63B50EC}" destId="{0C5C5CF2-6D37-FC49-9E2D-E79AF0FE6A9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E808F-9B78-0C4D-A474-7281EBC42B2E}">
      <dsp:nvSpPr>
        <dsp:cNvPr id="0" name=""/>
        <dsp:cNvSpPr/>
      </dsp:nvSpPr>
      <dsp:spPr>
        <a:xfrm>
          <a:off x="4313039" y="1108"/>
          <a:ext cx="1889521" cy="188952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Collect &amp; analyze data</a:t>
          </a:r>
        </a:p>
      </dsp:txBody>
      <dsp:txXfrm>
        <a:off x="4589753" y="277822"/>
        <a:ext cx="1336093" cy="1336093"/>
      </dsp:txXfrm>
    </dsp:sp>
    <dsp:sp modelId="{AE9103A2-75E9-4247-B67A-A57D80BDDD39}">
      <dsp:nvSpPr>
        <dsp:cNvPr id="0" name=""/>
        <dsp:cNvSpPr/>
      </dsp:nvSpPr>
      <dsp:spPr>
        <a:xfrm rot="3600000">
          <a:off x="5708792" y="1844463"/>
          <a:ext cx="503807" cy="6377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746578" y="1906560"/>
        <a:ext cx="352665" cy="382627"/>
      </dsp:txXfrm>
    </dsp:sp>
    <dsp:sp modelId="{6ED4D139-29B4-2C41-A0D2-CF882A7ED78E}">
      <dsp:nvSpPr>
        <dsp:cNvPr id="0" name=""/>
        <dsp:cNvSpPr/>
      </dsp:nvSpPr>
      <dsp:spPr>
        <a:xfrm>
          <a:off x="5733089" y="2460707"/>
          <a:ext cx="1889521" cy="188952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Review data</a:t>
          </a:r>
        </a:p>
      </dsp:txBody>
      <dsp:txXfrm>
        <a:off x="6009803" y="2737421"/>
        <a:ext cx="1336093" cy="1336093"/>
      </dsp:txXfrm>
    </dsp:sp>
    <dsp:sp modelId="{FE2B62D7-4482-0E4F-A134-9314B9F3B77E}">
      <dsp:nvSpPr>
        <dsp:cNvPr id="0" name=""/>
        <dsp:cNvSpPr/>
      </dsp:nvSpPr>
      <dsp:spPr>
        <a:xfrm rot="10800000">
          <a:off x="5020155" y="3086612"/>
          <a:ext cx="503807" cy="6377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10800000">
        <a:off x="5171297" y="3214155"/>
        <a:ext cx="352665" cy="382627"/>
      </dsp:txXfrm>
    </dsp:sp>
    <dsp:sp modelId="{1B94C9AC-B44D-E648-BEF1-5B41E61636F0}">
      <dsp:nvSpPr>
        <dsp:cNvPr id="0" name=""/>
        <dsp:cNvSpPr/>
      </dsp:nvSpPr>
      <dsp:spPr>
        <a:xfrm>
          <a:off x="2892988" y="2460707"/>
          <a:ext cx="1889521" cy="188952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Improve program</a:t>
          </a:r>
        </a:p>
      </dsp:txBody>
      <dsp:txXfrm>
        <a:off x="3169702" y="2737421"/>
        <a:ext cx="1336093" cy="1336093"/>
      </dsp:txXfrm>
    </dsp:sp>
    <dsp:sp modelId="{12A06979-C4EA-5B45-A403-0FA4F63B50EC}">
      <dsp:nvSpPr>
        <dsp:cNvPr id="0" name=""/>
        <dsp:cNvSpPr/>
      </dsp:nvSpPr>
      <dsp:spPr>
        <a:xfrm rot="18000000">
          <a:off x="4288741" y="1869160"/>
          <a:ext cx="503807" cy="6377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326527" y="2062149"/>
        <a:ext cx="352665" cy="382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E808F-9B78-0C4D-A474-7281EBC42B2E}">
      <dsp:nvSpPr>
        <dsp:cNvPr id="0" name=""/>
        <dsp:cNvSpPr/>
      </dsp:nvSpPr>
      <dsp:spPr>
        <a:xfrm>
          <a:off x="4313039" y="1108"/>
          <a:ext cx="1889521" cy="188952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Collect &amp; analyze data</a:t>
          </a:r>
        </a:p>
      </dsp:txBody>
      <dsp:txXfrm>
        <a:off x="4589753" y="277822"/>
        <a:ext cx="1336093" cy="1336093"/>
      </dsp:txXfrm>
    </dsp:sp>
    <dsp:sp modelId="{AE9103A2-75E9-4247-B67A-A57D80BDDD39}">
      <dsp:nvSpPr>
        <dsp:cNvPr id="0" name=""/>
        <dsp:cNvSpPr/>
      </dsp:nvSpPr>
      <dsp:spPr>
        <a:xfrm rot="3600000">
          <a:off x="5708792" y="1844463"/>
          <a:ext cx="503807" cy="6377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746578" y="1906560"/>
        <a:ext cx="352665" cy="382627"/>
      </dsp:txXfrm>
    </dsp:sp>
    <dsp:sp modelId="{6ED4D139-29B4-2C41-A0D2-CF882A7ED78E}">
      <dsp:nvSpPr>
        <dsp:cNvPr id="0" name=""/>
        <dsp:cNvSpPr/>
      </dsp:nvSpPr>
      <dsp:spPr>
        <a:xfrm>
          <a:off x="5733089" y="2460707"/>
          <a:ext cx="1889521" cy="188952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Review data</a:t>
          </a:r>
        </a:p>
      </dsp:txBody>
      <dsp:txXfrm>
        <a:off x="6009803" y="2737421"/>
        <a:ext cx="1336093" cy="1336093"/>
      </dsp:txXfrm>
    </dsp:sp>
    <dsp:sp modelId="{FE2B62D7-4482-0E4F-A134-9314B9F3B77E}">
      <dsp:nvSpPr>
        <dsp:cNvPr id="0" name=""/>
        <dsp:cNvSpPr/>
      </dsp:nvSpPr>
      <dsp:spPr>
        <a:xfrm rot="10800000">
          <a:off x="5020155" y="3086612"/>
          <a:ext cx="503807" cy="6377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10800000">
        <a:off x="5171297" y="3214155"/>
        <a:ext cx="352665" cy="382627"/>
      </dsp:txXfrm>
    </dsp:sp>
    <dsp:sp modelId="{1B94C9AC-B44D-E648-BEF1-5B41E61636F0}">
      <dsp:nvSpPr>
        <dsp:cNvPr id="0" name=""/>
        <dsp:cNvSpPr/>
      </dsp:nvSpPr>
      <dsp:spPr>
        <a:xfrm>
          <a:off x="2892988" y="2460707"/>
          <a:ext cx="1889521" cy="188952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Improve program</a:t>
          </a:r>
        </a:p>
      </dsp:txBody>
      <dsp:txXfrm>
        <a:off x="3169702" y="2737421"/>
        <a:ext cx="1336093" cy="1336093"/>
      </dsp:txXfrm>
    </dsp:sp>
    <dsp:sp modelId="{12A06979-C4EA-5B45-A403-0FA4F63B50EC}">
      <dsp:nvSpPr>
        <dsp:cNvPr id="0" name=""/>
        <dsp:cNvSpPr/>
      </dsp:nvSpPr>
      <dsp:spPr>
        <a:xfrm rot="18000000">
          <a:off x="4288741" y="1869160"/>
          <a:ext cx="503807" cy="6377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326527" y="2062149"/>
        <a:ext cx="352665" cy="3826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E808F-9B78-0C4D-A474-7281EBC42B2E}">
      <dsp:nvSpPr>
        <dsp:cNvPr id="0" name=""/>
        <dsp:cNvSpPr/>
      </dsp:nvSpPr>
      <dsp:spPr>
        <a:xfrm>
          <a:off x="4313039" y="1108"/>
          <a:ext cx="1889521" cy="188952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Collect &amp; analyze data</a:t>
          </a:r>
        </a:p>
      </dsp:txBody>
      <dsp:txXfrm>
        <a:off x="4589753" y="277822"/>
        <a:ext cx="1336093" cy="1336093"/>
      </dsp:txXfrm>
    </dsp:sp>
    <dsp:sp modelId="{AE9103A2-75E9-4247-B67A-A57D80BDDD39}">
      <dsp:nvSpPr>
        <dsp:cNvPr id="0" name=""/>
        <dsp:cNvSpPr/>
      </dsp:nvSpPr>
      <dsp:spPr>
        <a:xfrm rot="3600000">
          <a:off x="5708792" y="1844463"/>
          <a:ext cx="503807" cy="6377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746578" y="1906560"/>
        <a:ext cx="352665" cy="382627"/>
      </dsp:txXfrm>
    </dsp:sp>
    <dsp:sp modelId="{6ED4D139-29B4-2C41-A0D2-CF882A7ED78E}">
      <dsp:nvSpPr>
        <dsp:cNvPr id="0" name=""/>
        <dsp:cNvSpPr/>
      </dsp:nvSpPr>
      <dsp:spPr>
        <a:xfrm>
          <a:off x="5733089" y="2460707"/>
          <a:ext cx="1889521" cy="188952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Review data</a:t>
          </a:r>
        </a:p>
      </dsp:txBody>
      <dsp:txXfrm>
        <a:off x="6009803" y="2737421"/>
        <a:ext cx="1336093" cy="1336093"/>
      </dsp:txXfrm>
    </dsp:sp>
    <dsp:sp modelId="{FE2B62D7-4482-0E4F-A134-9314B9F3B77E}">
      <dsp:nvSpPr>
        <dsp:cNvPr id="0" name=""/>
        <dsp:cNvSpPr/>
      </dsp:nvSpPr>
      <dsp:spPr>
        <a:xfrm rot="10800000">
          <a:off x="5020155" y="3086612"/>
          <a:ext cx="503807" cy="6377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10800000">
        <a:off x="5171297" y="3214155"/>
        <a:ext cx="352665" cy="382627"/>
      </dsp:txXfrm>
    </dsp:sp>
    <dsp:sp modelId="{1B94C9AC-B44D-E648-BEF1-5B41E61636F0}">
      <dsp:nvSpPr>
        <dsp:cNvPr id="0" name=""/>
        <dsp:cNvSpPr/>
      </dsp:nvSpPr>
      <dsp:spPr>
        <a:xfrm>
          <a:off x="2892988" y="2460707"/>
          <a:ext cx="1889521" cy="188952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Improve program</a:t>
          </a:r>
        </a:p>
      </dsp:txBody>
      <dsp:txXfrm>
        <a:off x="3169702" y="2737421"/>
        <a:ext cx="1336093" cy="1336093"/>
      </dsp:txXfrm>
    </dsp:sp>
    <dsp:sp modelId="{12A06979-C4EA-5B45-A403-0FA4F63B50EC}">
      <dsp:nvSpPr>
        <dsp:cNvPr id="0" name=""/>
        <dsp:cNvSpPr/>
      </dsp:nvSpPr>
      <dsp:spPr>
        <a:xfrm rot="18000000">
          <a:off x="4288741" y="1869160"/>
          <a:ext cx="503807" cy="6377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326527" y="2062149"/>
        <a:ext cx="352665" cy="382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Logic Models &amp; Measuring What Matters / CNPE - March 6, 2018 - Bettez &amp; Binder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5C032-3C0D-1C4E-A507-C4855A990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771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Logic Models &amp; Measuring What Matters / CNPE - March 6, 2018 - Bettez &amp; Binder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279EE-C9AA-D046-89E3-167DE1949E5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ED40C-4A6F-6849-9002-A0EE080D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6210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ED40C-4A6F-6849-9002-A0EE080D2303}" type="slidenum">
              <a:rPr lang="en-US" smtClean="0"/>
              <a:t>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Logic Models &amp; Measuring What Matters / CNPE - March 6, 2018 - Bettez &amp; Binder</a:t>
            </a:r>
          </a:p>
        </p:txBody>
      </p:sp>
    </p:spTree>
    <p:extLst>
      <p:ext uri="{BB962C8B-B14F-4D97-AF65-F5344CB8AC3E}">
        <p14:creationId xmlns:p14="http://schemas.microsoft.com/office/powerpoint/2010/main" val="2011240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Headings may be different depending on template you're using – but main components are same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EA3D-4C89-514B-BCD8-70AAFC49B5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60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qualitative outputs and outcomes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EA3D-4C89-514B-BCD8-70AAFC49B5A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28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Keeping in mind that </a:t>
            </a:r>
            <a:r>
              <a:rPr lang="en-US" i="1"/>
              <a:t>Outcomes are the evidence that your program is having the desired success in </a:t>
            </a:r>
            <a:r>
              <a:rPr lang="en-US" b="1" i="1"/>
              <a:t>making a difference.</a:t>
            </a:r>
            <a:endParaRPr lang="en-US" dirty="0"/>
          </a:p>
          <a:p>
            <a:endParaRPr lang="en-US" dirty="0"/>
          </a:p>
          <a:p>
            <a:r>
              <a:rPr lang="en-US" b="1" i="1"/>
              <a:t>Check to see if there are questions in chat.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EA3D-4C89-514B-BCD8-70AAFC49B5A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40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EA3D-4C89-514B-BCD8-70AAFC49B5A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23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qualitative outputs and outcomes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EA3D-4C89-514B-BCD8-70AAFC49B5A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59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ED40C-4A6F-6849-9002-A0EE080D2303}" type="slidenum">
              <a:rPr lang="en-US" smtClean="0"/>
              <a:t>39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Logic Models &amp; Measuring What Matters - April 5, 2019 - Diaz Fuentes &amp; Henley</a:t>
            </a:r>
          </a:p>
        </p:txBody>
      </p:sp>
    </p:spTree>
    <p:extLst>
      <p:ext uri="{BB962C8B-B14F-4D97-AF65-F5344CB8AC3E}">
        <p14:creationId xmlns:p14="http://schemas.microsoft.com/office/powerpoint/2010/main" val="1750426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EA3D-4C89-514B-BCD8-70AAFC49B5A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13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Logic Models &amp; Measuring What Matters / CNPE - March 6, 2018 - Bettez &amp; Binder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4ED40C-4A6F-6849-9002-A0EE080D2303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3947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some examples of words other groups have used.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Logic Models &amp; Measuring What Matters / CNPE - March 6, 2018 - Bettez &amp; Binder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4ED40C-4A6F-6849-9002-A0EE080D2303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868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ED40C-4A6F-6849-9002-A0EE080D2303}" type="slidenum">
              <a:rPr lang="en-US" smtClean="0"/>
              <a:t>58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dirty="0"/>
              <a:t>Logic Models &amp; Measuring What Matters / CNPE - March 6, 2018 - Bettez &amp; Binder</a:t>
            </a:r>
          </a:p>
        </p:txBody>
      </p:sp>
    </p:spTree>
    <p:extLst>
      <p:ext uri="{BB962C8B-B14F-4D97-AF65-F5344CB8AC3E}">
        <p14:creationId xmlns:p14="http://schemas.microsoft.com/office/powerpoint/2010/main" val="46200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minutrd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Logic Models &amp; Measuring What Matters / CNPE - March 6, 2018 - Bettez &amp; Binder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ED40C-4A6F-6849-9002-A0EE080D23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063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Developed for medicine, useful</a:t>
            </a:r>
            <a:r>
              <a:rPr lang="en-US" baseline="0" dirty="0"/>
              <a:t> in all fields of practice.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Logic Models &amp; Measuring What Matters / CNPE - March 6, 2018 - Bettez &amp; Binder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4ED40C-4A6F-6849-9002-A0EE080D230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46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Setting aside time to do this work.  </a:t>
            </a:r>
          </a:p>
          <a:p>
            <a:r>
              <a:rPr lang="en-US"/>
              <a:t>Hard</a:t>
            </a:r>
            <a:r>
              <a:rPr lang="en-US" baseline="0"/>
              <a:t> to do in the hustle and bustle of doing your work.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Logic Models &amp; Measuring What Matters / CNPE - March 6, 2018 - Bettez &amp; Binder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4ED40C-4A6F-6849-9002-A0EE080D23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7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Background:  started with a pilot grant from Kellogg.  Integrated into the</a:t>
            </a:r>
            <a:r>
              <a:rPr lang="en-US" baseline="0"/>
              <a:t> new MPP program.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Logic Models &amp; Measuring What Matters / CNPE - March 6, 2018 - Bettez &amp; Binder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4ED40C-4A6F-6849-9002-A0EE080D23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13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Logic Models &amp; Measuring What Matters / CNPE - March 6, 2018 - Bettez &amp; Binder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4ED40C-4A6F-6849-9002-A0EE080D23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08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ED40C-4A6F-6849-9002-A0EE080D2303}" type="slidenum">
              <a:rPr lang="en-US" smtClean="0"/>
              <a:t>8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Logic Models &amp; Measuring What Matters / CNPE - March 6, 2018 - Bettez &amp; Binder</a:t>
            </a:r>
          </a:p>
        </p:txBody>
      </p:sp>
    </p:spTree>
    <p:extLst>
      <p:ext uri="{BB962C8B-B14F-4D97-AF65-F5344CB8AC3E}">
        <p14:creationId xmlns:p14="http://schemas.microsoft.com/office/powerpoint/2010/main" val="3355931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Caitlyn:  Please share link in Chat!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Logic Models &amp; Measuring What Matters / CNPE - March 6, 2018 - Bettez &amp; Binder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ED40C-4A6F-6849-9002-A0EE080D23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65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Developed for medicine, useful</a:t>
            </a:r>
            <a:r>
              <a:rPr lang="en-US" baseline="0" dirty="0"/>
              <a:t> in all fields of practice.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Logic Models &amp; Measuring What Matters / CNPE - March 6, 2018 - Bettez &amp; Binder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4ED40C-4A6F-6849-9002-A0EE080D23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55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ED40C-4A6F-6849-9002-A0EE080D2303}" type="slidenum">
              <a:rPr lang="en-US" smtClean="0"/>
              <a:t>24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Logic Models &amp; Measuring What Matters / CNPE - March 6, 2018 - Bettez &amp; Binder</a:t>
            </a:r>
          </a:p>
        </p:txBody>
      </p:sp>
    </p:spTree>
    <p:extLst>
      <p:ext uri="{BB962C8B-B14F-4D97-AF65-F5344CB8AC3E}">
        <p14:creationId xmlns:p14="http://schemas.microsoft.com/office/powerpoint/2010/main" val="116542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24  February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DAF05-A6C4-DF48-B275-09B3C3D07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vallab.unm.edu/learning-center/evaluation-lab-project-echo-learning-community-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vallab.unm.edu/learning-center/evaluation-lab-project-echo-learning-community-.html" TargetMode="Externa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evallab.unm.edu/for-organizations/new-mexico-early-childhood-evaluation-learning-community.html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evallab.unm.edu/for-organizations/new-mexico-early-childhood-evaluation-learning-community.html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evallab.unm.edu/for-organizations/lanl-foundation-grantees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evallab.unm.edu/learning-center/evaluation-lab-project-echo-learning-community-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vallab.unm.edu/learning-center/evaluation-lab-project-echo-learning-community-.html" TargetMode="External"/><Relationship Id="rId4" Type="http://schemas.openxmlformats.org/officeDocument/2006/relationships/image" Target="../media/image16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vallab.unm.edu/for-organizations/new-mexico-early-childhood-evaluation-learning-community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000897"/>
            <a:ext cx="7772400" cy="1655118"/>
          </a:xfrm>
        </p:spPr>
        <p:txBody>
          <a:bodyPr>
            <a:normAutofit/>
          </a:bodyPr>
          <a:lstStyle/>
          <a:p>
            <a:r>
              <a:rPr lang="en-US" sz="9600"/>
              <a:t>WELCOME</a:t>
            </a:r>
            <a:r>
              <a:rPr lang="en-US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3440" y="2891481"/>
            <a:ext cx="8005119" cy="2370286"/>
          </a:xfrm>
        </p:spPr>
        <p:txBody>
          <a:bodyPr>
            <a:normAutofit fontScale="85000" lnSpcReduction="10000"/>
          </a:bodyPr>
          <a:lstStyle/>
          <a:p>
            <a:r>
              <a:rPr lang="en-US" sz="5100" dirty="0"/>
              <a:t>NM Early Childhood Organizations</a:t>
            </a:r>
          </a:p>
          <a:p>
            <a:r>
              <a:rPr lang="en-US" sz="5100" dirty="0"/>
              <a:t>Evaluation Learning Community</a:t>
            </a:r>
          </a:p>
          <a:p>
            <a:pPr>
              <a:spcBef>
                <a:spcPts val="2800"/>
              </a:spcBef>
            </a:pPr>
            <a:r>
              <a:rPr lang="en-US" sz="2800" dirty="0"/>
              <a:t>UNM Evaluation Lab Team</a:t>
            </a:r>
          </a:p>
          <a:p>
            <a:r>
              <a:rPr lang="en-US" sz="2800" dirty="0"/>
              <a:t>February 24, 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0" y="5261767"/>
            <a:ext cx="3946512" cy="790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00" y="4900961"/>
            <a:ext cx="1512196" cy="151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41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2F685-A825-684B-AF2D-F60685AB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One-on-One Consultations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27B42-E19B-5244-9740-22085CEB5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24E87-26A2-A047-8927-DDE9575CA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1B8D4-F538-9943-83B8-1CE39A24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3B219A5-1ABF-AC4D-9F6E-32E0976F04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23233"/>
              </p:ext>
            </p:extLst>
          </p:nvPr>
        </p:nvGraphicFramePr>
        <p:xfrm>
          <a:off x="2834640" y="1721991"/>
          <a:ext cx="627507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2631">
                  <a:extLst>
                    <a:ext uri="{9D8B030D-6E8A-4147-A177-3AD203B41FA5}">
                      <a16:colId xmlns:a16="http://schemas.microsoft.com/office/drawing/2014/main" val="705149800"/>
                    </a:ext>
                  </a:extLst>
                </a:gridCol>
                <a:gridCol w="4542439">
                  <a:extLst>
                    <a:ext uri="{9D8B030D-6E8A-4147-A177-3AD203B41FA5}">
                      <a16:colId xmlns:a16="http://schemas.microsoft.com/office/drawing/2014/main" val="1696983446"/>
                    </a:ext>
                  </a:extLst>
                </a:gridCol>
              </a:tblGrid>
              <a:tr h="3896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First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March/April/May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141616"/>
                  </a:ext>
                </a:extLst>
              </a:tr>
              <a:tr h="3896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Second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June/July/August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897815"/>
                  </a:ext>
                </a:extLst>
              </a:tr>
              <a:tr h="3896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Third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September/October/November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84288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778074D-79AD-EB46-A535-55203A329630}"/>
              </a:ext>
            </a:extLst>
          </p:cNvPr>
          <p:cNvSpPr txBox="1"/>
          <p:nvPr/>
        </p:nvSpPr>
        <p:spPr>
          <a:xfrm>
            <a:off x="751522" y="3494011"/>
            <a:ext cx="70437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Schedule first consultation today with your facilitator!!!</a:t>
            </a:r>
          </a:p>
        </p:txBody>
      </p:sp>
    </p:spTree>
    <p:extLst>
      <p:ext uri="{BB962C8B-B14F-4D97-AF65-F5344CB8AC3E}">
        <p14:creationId xmlns:p14="http://schemas.microsoft.com/office/powerpoint/2010/main" val="2234849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2F685-A825-684B-AF2D-F60685AB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Consultations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213E6-F870-FE44-8C3B-BC2C8BCC4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technical expertise, you are the content experts</a:t>
            </a:r>
          </a:p>
          <a:p>
            <a:r>
              <a:rPr lang="en-US" dirty="0"/>
              <a:t>Possible topics: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Your logic model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Rubrics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How to collect data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Evaluation questions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Survey review</a:t>
            </a:r>
          </a:p>
          <a:p>
            <a:r>
              <a:rPr lang="en-US" dirty="0"/>
              <a:t>Please share materials (if any) in advance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27B42-E19B-5244-9740-22085CEB5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24E87-26A2-A047-8927-DDE9575CA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1B8D4-F538-9943-83B8-1CE39A24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41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7" y="365125"/>
            <a:ext cx="11558587" cy="1325563"/>
          </a:xfrm>
        </p:spPr>
        <p:txBody>
          <a:bodyPr/>
          <a:lstStyle/>
          <a:p>
            <a:pPr algn="ctr"/>
            <a:r>
              <a:rPr lang="en-US" dirty="0"/>
              <a:t>Evaluation Lab ECHO Online Learning Community  3</a:t>
            </a:r>
            <a:r>
              <a:rPr lang="en-US" baseline="30000" dirty="0"/>
              <a:t>rd</a:t>
            </a:r>
            <a:r>
              <a:rPr lang="en-US" dirty="0"/>
              <a:t> Tuesdays, 9-10:30am</a:t>
            </a: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37" y="1933554"/>
            <a:ext cx="2776538" cy="19964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151" y="4238524"/>
            <a:ext cx="106916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You will all be added to the listserv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Organizations share evaluation work in progress, get peer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Didactics on a variety of evaluation topics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Sessions are recorded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329AB1-769F-2146-BF9C-99836264ECDD}"/>
              </a:ext>
            </a:extLst>
          </p:cNvPr>
          <p:cNvSpPr txBox="1"/>
          <p:nvPr/>
        </p:nvSpPr>
        <p:spPr>
          <a:xfrm>
            <a:off x="6425140" y="1867914"/>
            <a:ext cx="2185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Everybody learning, everybody teaching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BFBD52C-D6C5-124D-8711-060ECF6FB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12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6164DB-00D8-4546-89F8-9CD3C8656CA9}"/>
              </a:ext>
            </a:extLst>
          </p:cNvPr>
          <p:cNvSpPr txBox="1"/>
          <p:nvPr/>
        </p:nvSpPr>
        <p:spPr>
          <a:xfrm>
            <a:off x="1538406" y="6123543"/>
            <a:ext cx="921598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>
                <a:ea typeface="+mn-lt"/>
                <a:cs typeface="+mn-lt"/>
                <a:hlinkClick r:id="rId5"/>
              </a:rPr>
              <a:t>https://evallab.unm.edu/learning-center/evaluation-lab-project-echo-learning-community-.html</a:t>
            </a:r>
            <a:endParaRPr lang="en-US">
              <a:ea typeface="+mn-lt"/>
              <a:cs typeface="+mn-lt"/>
              <a:hlinkClick r:id="rId5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AA310-E316-224B-B298-BB527DFC2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E3C5A-6DC5-E046-8750-88A0747D2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</p:spTree>
    <p:extLst>
      <p:ext uri="{BB962C8B-B14F-4D97-AF65-F5344CB8AC3E}">
        <p14:creationId xmlns:p14="http://schemas.microsoft.com/office/powerpoint/2010/main" val="166054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8A5FB-3168-7E4E-818A-9ED5462A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" y="136525"/>
            <a:ext cx="10515600" cy="1325563"/>
          </a:xfrm>
        </p:spPr>
        <p:txBody>
          <a:bodyPr/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ECHO Learning Community </a:t>
            </a:r>
            <a:br>
              <a:rPr lang="en-US" dirty="0"/>
            </a:b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Tuesdays,9:00-10:30 AM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164DD-1D86-824A-8332-751904004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03F53-1C8F-DF4B-9212-A7FA5995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F8503C9-4770-5143-9431-04C0C3CE9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677457"/>
              </p:ext>
            </p:extLst>
          </p:nvPr>
        </p:nvGraphicFramePr>
        <p:xfrm>
          <a:off x="3031537" y="1355678"/>
          <a:ext cx="5686965" cy="4146643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774986850"/>
                    </a:ext>
                  </a:extLst>
                </a:gridCol>
                <a:gridCol w="3675285">
                  <a:extLst>
                    <a:ext uri="{9D8B030D-6E8A-4147-A177-3AD203B41FA5}">
                      <a16:colId xmlns:a16="http://schemas.microsoft.com/office/drawing/2014/main" val="381896205"/>
                    </a:ext>
                  </a:extLst>
                </a:gridCol>
              </a:tblGrid>
              <a:tr h="37156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868838"/>
                  </a:ext>
                </a:extLst>
              </a:tr>
              <a:tr h="3648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March 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Surveys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714119"/>
                  </a:ext>
                </a:extLst>
              </a:tr>
              <a:tr h="371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April 19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Interactive Focus Groups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730739"/>
                  </a:ext>
                </a:extLst>
              </a:tr>
              <a:tr h="371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May 17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Community-Based Participatory Evaluation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546204"/>
                  </a:ext>
                </a:extLst>
              </a:tr>
              <a:tr h="371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June 21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Coding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308287"/>
                  </a:ext>
                </a:extLst>
              </a:tr>
              <a:tr h="371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July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BREAK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72599"/>
                  </a:ext>
                </a:extLst>
              </a:tr>
              <a:tr h="371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August 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Data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0803347"/>
                  </a:ext>
                </a:extLst>
              </a:tr>
              <a:tr h="371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September 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Visualizing Data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742820"/>
                  </a:ext>
                </a:extLst>
              </a:tr>
              <a:tr h="4124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October 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Excel: Pre-Post Reporting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6791420"/>
                  </a:ext>
                </a:extLst>
              </a:tr>
              <a:tr h="371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15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Excel: Advanced Topic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276240"/>
                  </a:ext>
                </a:extLst>
              </a:tr>
              <a:tr h="3968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BREAK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373975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9C707-3DC4-6F4E-BC66-1061958A7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83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92358-1F00-E34E-8548-881CA0066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912"/>
            <a:ext cx="10515600" cy="1325563"/>
          </a:xfrm>
        </p:spPr>
        <p:txBody>
          <a:bodyPr/>
          <a:lstStyle/>
          <a:p>
            <a:r>
              <a:rPr lang="en-US" dirty="0"/>
              <a:t>Today’s Orientation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2534D6D-1D47-8946-91A9-0AD9C222A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240853"/>
              </p:ext>
            </p:extLst>
          </p:nvPr>
        </p:nvGraphicFramePr>
        <p:xfrm>
          <a:off x="77572" y="1276998"/>
          <a:ext cx="9904628" cy="48678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2312">
                  <a:extLst>
                    <a:ext uri="{9D8B030D-6E8A-4147-A177-3AD203B41FA5}">
                      <a16:colId xmlns:a16="http://schemas.microsoft.com/office/drawing/2014/main" val="443483860"/>
                    </a:ext>
                  </a:extLst>
                </a:gridCol>
                <a:gridCol w="7562316">
                  <a:extLst>
                    <a:ext uri="{9D8B030D-6E8A-4147-A177-3AD203B41FA5}">
                      <a16:colId xmlns:a16="http://schemas.microsoft.com/office/drawing/2014/main" val="3027998272"/>
                    </a:ext>
                  </a:extLst>
                </a:gridCol>
              </a:tblGrid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1:00-1:20pm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Welcome / Natural vs. Systematic evaluation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660415"/>
                  </a:ext>
                </a:extLst>
              </a:tr>
              <a:tr h="443071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7030A0"/>
                          </a:solidFill>
                        </a:rPr>
                        <a:t>1:20-1:40pm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</a:rPr>
                        <a:t>Small groups: Your experiences with natural evaluation, systematic evaluation</a:t>
                      </a:r>
                      <a:endParaRPr lang="en-US" sz="18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413263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1:40-2:20pm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Debrief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Elements systematic evaluation / Logic models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043796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2:20-2:50pm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Logic model sandbox (on your own) 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285698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2:50-3:05pm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BREAK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09596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</a:rPr>
                        <a:t>3:05-3:25pm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</a:rPr>
                        <a:t>Share work (groups)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133134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3:25-3:50pm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Debrief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Measuring what matters / Rubrics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301835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3:50-4:20pm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Work on a rubric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311196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4:20-4:50pm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</a:rPr>
                        <a:t>Share work, sign up for first consultation (small groups with facilitator)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645890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4:40-5:00pm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Debrief / What’s next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95061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52BAF99-B16E-E44F-9121-984C671700F1}"/>
              </a:ext>
            </a:extLst>
          </p:cNvPr>
          <p:cNvSpPr txBox="1"/>
          <p:nvPr/>
        </p:nvSpPr>
        <p:spPr>
          <a:xfrm>
            <a:off x="7968049" y="3240792"/>
            <a:ext cx="338575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Blue = plenary</a:t>
            </a:r>
          </a:p>
          <a:p>
            <a:r>
              <a:rPr lang="en-US" dirty="0">
                <a:solidFill>
                  <a:srgbClr val="7030A0"/>
                </a:solidFill>
              </a:rPr>
              <a:t>Purple = small groups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Green = take a break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Orange = work on your own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DF20899-E947-B842-99AD-2BADB06AF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14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1CF36-75AB-7247-978E-8F21D88DE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AE05-65DB-3145-B222-FC68186C0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</p:spTree>
    <p:extLst>
      <p:ext uri="{BB962C8B-B14F-4D97-AF65-F5344CB8AC3E}">
        <p14:creationId xmlns:p14="http://schemas.microsoft.com/office/powerpoint/2010/main" val="313920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CD58-3133-C840-815F-42B4AA7A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08" y="454731"/>
            <a:ext cx="7772400" cy="1325563"/>
          </a:xfrm>
        </p:spPr>
        <p:txBody>
          <a:bodyPr/>
          <a:lstStyle/>
          <a:p>
            <a:r>
              <a:rPr lang="en-US" dirty="0"/>
              <a:t>What is evaluation?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777C5-B8E8-CF4A-85DB-68D062CB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1396-FD1C-4746-993D-5FF953EED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7F756-D602-4746-B494-910347B1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15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A7D9E4-0E08-DD4C-8E21-34F32108F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Seeing</a:t>
            </a:r>
          </a:p>
          <a:p>
            <a:r>
              <a:rPr lang="en-US" dirty="0"/>
              <a:t>Noticing what is working and not working</a:t>
            </a:r>
          </a:p>
          <a:p>
            <a:r>
              <a:rPr lang="en-US" dirty="0"/>
              <a:t>Adjusting our actions to make things work better</a:t>
            </a:r>
          </a:p>
        </p:txBody>
      </p:sp>
    </p:spTree>
    <p:extLst>
      <p:ext uri="{BB962C8B-B14F-4D97-AF65-F5344CB8AC3E}">
        <p14:creationId xmlns:p14="http://schemas.microsoft.com/office/powerpoint/2010/main" val="324301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CD58-3133-C840-815F-42B4AA7A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08" y="454731"/>
            <a:ext cx="7772400" cy="1325563"/>
          </a:xfrm>
        </p:spPr>
        <p:txBody>
          <a:bodyPr/>
          <a:lstStyle/>
          <a:p>
            <a:r>
              <a:rPr lang="en-US" dirty="0"/>
              <a:t>What is evaluation?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777C5-B8E8-CF4A-85DB-68D062CB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1396-FD1C-4746-993D-5FF953EED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7F756-D602-4746-B494-910347B1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B76A1CCA-5067-864F-B0D2-E531C07BE1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6714728"/>
              </p:ext>
            </p:extLst>
          </p:nvPr>
        </p:nvGraphicFramePr>
        <p:xfrm>
          <a:off x="838200" y="138914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AC0BB7F-1276-A547-B7E6-CCB46DF53769}"/>
              </a:ext>
            </a:extLst>
          </p:cNvPr>
          <p:cNvSpPr txBox="1"/>
          <p:nvPr/>
        </p:nvSpPr>
        <p:spPr>
          <a:xfrm>
            <a:off x="7129848" y="159562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DEBB57-6F8B-9846-9B65-1C1869DB56E7}"/>
              </a:ext>
            </a:extLst>
          </p:cNvPr>
          <p:cNvSpPr txBox="1"/>
          <p:nvPr/>
        </p:nvSpPr>
        <p:spPr>
          <a:xfrm>
            <a:off x="8610600" y="496741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Noticing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CA68D-4B55-7C40-A5AC-9FE02A8F6CF4}"/>
              </a:ext>
            </a:extLst>
          </p:cNvPr>
          <p:cNvSpPr txBox="1"/>
          <p:nvPr/>
        </p:nvSpPr>
        <p:spPr>
          <a:xfrm>
            <a:off x="2605217" y="5371155"/>
            <a:ext cx="106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Adjusting</a:t>
            </a:r>
          </a:p>
        </p:txBody>
      </p:sp>
    </p:spTree>
    <p:extLst>
      <p:ext uri="{BB962C8B-B14F-4D97-AF65-F5344CB8AC3E}">
        <p14:creationId xmlns:p14="http://schemas.microsoft.com/office/powerpoint/2010/main" val="2307820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40F1C08-4CEC-6F43-98D6-2C4A1373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humans, we are always doing evaluation!!!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274E34B-AFE6-AD44-9B1C-1D7B62260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396A5-C185-C240-ADC6-14C16D3D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BF754-7DD0-8241-A787-336D88D35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F2C34-0450-AB47-91F2-0C87FED8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46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CD58-3133-C840-815F-42B4AA7A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85" y="416510"/>
            <a:ext cx="7772400" cy="1325563"/>
          </a:xfrm>
        </p:spPr>
        <p:txBody>
          <a:bodyPr/>
          <a:lstStyle/>
          <a:p>
            <a:r>
              <a:rPr lang="en-US" dirty="0"/>
              <a:t>Natural evaluation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777C5-B8E8-CF4A-85DB-68D062CB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1396-FD1C-4746-993D-5FF953EED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7F756-D602-4746-B494-910347B1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B76A1CCA-5067-864F-B0D2-E531C07BE1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2903532"/>
              </p:ext>
            </p:extLst>
          </p:nvPr>
        </p:nvGraphicFramePr>
        <p:xfrm>
          <a:off x="2543433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D57D227-479F-1845-92B7-9C594EF0CD9B}"/>
              </a:ext>
            </a:extLst>
          </p:cNvPr>
          <p:cNvSpPr txBox="1"/>
          <p:nvPr/>
        </p:nvSpPr>
        <p:spPr>
          <a:xfrm>
            <a:off x="335258" y="1867034"/>
            <a:ext cx="4150245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We are always seeing (collecting data), noticing (reviewing data) and adjusting (program improvement)</a:t>
            </a:r>
          </a:p>
          <a:p>
            <a:r>
              <a:rPr lang="en-US" sz="2400" i="1" dirty="0"/>
              <a:t>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Modifying a recipe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At work, you notice something didn’t work as expected and you decide to try something different</a:t>
            </a:r>
          </a:p>
        </p:txBody>
      </p:sp>
    </p:spTree>
    <p:extLst>
      <p:ext uri="{BB962C8B-B14F-4D97-AF65-F5344CB8AC3E}">
        <p14:creationId xmlns:p14="http://schemas.microsoft.com/office/powerpoint/2010/main" val="2889143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CD58-3133-C840-815F-42B4AA7A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659" y="274296"/>
            <a:ext cx="9887298" cy="1325563"/>
          </a:xfrm>
        </p:spPr>
        <p:txBody>
          <a:bodyPr>
            <a:normAutofit/>
          </a:bodyPr>
          <a:lstStyle/>
          <a:p>
            <a:r>
              <a:rPr lang="en-US" dirty="0"/>
              <a:t>Systematic evaluation: </a:t>
            </a:r>
            <a:r>
              <a:rPr lang="en-US" sz="2800" dirty="0"/>
              <a:t>taking your natural evaluation process, making it intentional, and putting it on a schedule!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777C5-B8E8-CF4A-85DB-68D062CB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1396-FD1C-4746-993D-5FF953EED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7F756-D602-4746-B494-910347B1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B76A1CCA-5067-864F-B0D2-E531C07BE1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267462"/>
              </p:ext>
            </p:extLst>
          </p:nvPr>
        </p:nvGraphicFramePr>
        <p:xfrm>
          <a:off x="-1676400" y="163568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0F588DA-0110-0C4A-BE07-5B7BC4071410}"/>
              </a:ext>
            </a:extLst>
          </p:cNvPr>
          <p:cNvSpPr txBox="1"/>
          <p:nvPr/>
        </p:nvSpPr>
        <p:spPr>
          <a:xfrm>
            <a:off x="6689557" y="2202982"/>
            <a:ext cx="4073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Collect data at set times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Analyze data at set times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Review data in a meeting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Adjust program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2088707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EA803-1FEF-6D42-AA07-7A275D32C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Zoom hacks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77606-2769-6B41-A93C-BFC1E1B72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rename yourself, adding your organization</a:t>
            </a:r>
          </a:p>
          <a:p>
            <a:r>
              <a:rPr lang="en-US" dirty="0"/>
              <a:t>If you have a question, please type “Q” into the chat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We will call on you after each section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Please keep chat otherwise clear so we can keep track of questions</a:t>
            </a:r>
          </a:p>
          <a:p>
            <a:r>
              <a:rPr lang="en-US" dirty="0"/>
              <a:t>Try speaker view – it makes Zoom less distracting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System Font Regular"/>
              <a:buChar char="-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5E304-E0E2-1142-8ABF-31E95F7BC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C2F7A3D-12A1-BF44-8B3F-D6013F4A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76BCB-6E66-E04C-BE2C-749CC1CF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88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9023-D6D7-6F41-AF68-3EC558EE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37" y="408781"/>
            <a:ext cx="10515600" cy="20542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</a:rPr>
              <a:t>1:20-1:40pm Small groups </a:t>
            </a:r>
            <a:br>
              <a:rPr lang="en-US" dirty="0"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</a:rPr>
              <a:t>Your experiences with natural evaluation, systematic evaluation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2FEF8-13BC-9D45-9BD2-992D7D633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21E05-EB34-694E-9BDF-4B7CEEB0B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879E0-DE7E-C649-BA88-740AAC4BA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9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16DE7-AE1A-8946-8AD2-F19E908B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06443-18BB-CA4A-934D-E3417DA35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A6831-C21E-D848-99DE-65FD59250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970D2-786D-B14F-98D2-27577D318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5929A-1C59-5C4B-B03C-7B7484C0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72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2534D6D-1D47-8946-91A9-0AD9C222A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476062"/>
              </p:ext>
            </p:extLst>
          </p:nvPr>
        </p:nvGraphicFramePr>
        <p:xfrm>
          <a:off x="176426" y="640080"/>
          <a:ext cx="9904628" cy="5577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2312">
                  <a:extLst>
                    <a:ext uri="{9D8B030D-6E8A-4147-A177-3AD203B41FA5}">
                      <a16:colId xmlns:a16="http://schemas.microsoft.com/office/drawing/2014/main" val="443483860"/>
                    </a:ext>
                  </a:extLst>
                </a:gridCol>
                <a:gridCol w="7562316">
                  <a:extLst>
                    <a:ext uri="{9D8B030D-6E8A-4147-A177-3AD203B41FA5}">
                      <a16:colId xmlns:a16="http://schemas.microsoft.com/office/drawing/2014/main" val="3027998272"/>
                    </a:ext>
                  </a:extLst>
                </a:gridCol>
              </a:tblGrid>
              <a:tr h="443071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7030A0"/>
                          </a:solidFill>
                        </a:rPr>
                        <a:t>1:20-1:40pm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</a:rPr>
                        <a:t>Small groups: Your experiences with natural evaluation, systematic evaluation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413263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1:40-2:20pm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Debrief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Elements systematic evaluation / Logic models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043796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2:20-2:50pm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Logic model sandbox (on your own) </a:t>
                      </a:r>
                      <a:endParaRPr 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285698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2:50-3:05pm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BREAK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09596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</a:rPr>
                        <a:t>3:05-3:25pm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</a:rPr>
                        <a:t>Share work (groups)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133134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3:25-3:50pm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Debrief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Measuring what matters / Rubrics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301835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3:50-4:20pm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Work on a rubric</a:t>
                      </a:r>
                      <a:endParaRPr 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311196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400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4:20-4:50pm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</a:rPr>
                        <a:t>Share work, sign up for first consultation (small groups with facilitator)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645890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4:40-5:00pm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Debrief / What’s next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95061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52BAF99-B16E-E44F-9121-984C671700F1}"/>
              </a:ext>
            </a:extLst>
          </p:cNvPr>
          <p:cNvSpPr txBox="1"/>
          <p:nvPr/>
        </p:nvSpPr>
        <p:spPr>
          <a:xfrm>
            <a:off x="7968049" y="3240792"/>
            <a:ext cx="338575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Blue = plenary</a:t>
            </a:r>
          </a:p>
          <a:p>
            <a:r>
              <a:rPr lang="en-US" dirty="0">
                <a:solidFill>
                  <a:srgbClr val="7030A0"/>
                </a:solidFill>
              </a:rPr>
              <a:t>Purple = small groups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Green = take a break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Orange = work on your own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1CF36-75AB-7247-978E-8F21D88DE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AE05-65DB-3145-B222-FC68186C0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DF20899-E947-B842-99AD-2BADB06AF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48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3B87C-6B38-BC4E-ABBB-3643BA85F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systematic evaluation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0C38-345A-DC40-90B8-EB2011BCD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1DE86-0384-A84B-8618-1A6E14690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9E0FD-495F-FA43-A2A2-829C580FF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23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4C499F-1237-E344-A2A5-AE1112384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logical model (a guide to what you want to track)</a:t>
            </a:r>
          </a:p>
          <a:p>
            <a:r>
              <a:rPr lang="en-US" dirty="0"/>
              <a:t>Rubrics (allow you to measure the seemingly intangible)</a:t>
            </a:r>
          </a:p>
          <a:p>
            <a:r>
              <a:rPr lang="en-US" dirty="0"/>
              <a:t>Data collection tools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Intake and discharge (client characteristics and assessments)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Surveys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Focus groups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Interviews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Program artifacts</a:t>
            </a:r>
          </a:p>
          <a:p>
            <a:r>
              <a:rPr lang="en-US" dirty="0"/>
              <a:t>Review process</a:t>
            </a:r>
          </a:p>
          <a:p>
            <a:pPr lvl="1">
              <a:buFont typeface="System Font Regular"/>
              <a:buChar char="-"/>
            </a:pPr>
            <a:endParaRPr lang="en-US" dirty="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62DA1C7-5460-3946-9DC3-49E1BD1BE3A2}"/>
              </a:ext>
            </a:extLst>
          </p:cNvPr>
          <p:cNvSpPr/>
          <p:nvPr/>
        </p:nvSpPr>
        <p:spPr>
          <a:xfrm>
            <a:off x="9638270" y="1690688"/>
            <a:ext cx="457200" cy="125022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74FE4-55F7-B347-BD65-8C667822CFBE}"/>
              </a:ext>
            </a:extLst>
          </p:cNvPr>
          <p:cNvSpPr txBox="1"/>
          <p:nvPr/>
        </p:nvSpPr>
        <p:spPr>
          <a:xfrm>
            <a:off x="10285233" y="2131132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7AD9A9DA-0F6B-A948-86CB-2228E684F273}"/>
              </a:ext>
            </a:extLst>
          </p:cNvPr>
          <p:cNvSpPr/>
          <p:nvPr/>
        </p:nvSpPr>
        <p:spPr>
          <a:xfrm>
            <a:off x="9638270" y="3429000"/>
            <a:ext cx="457200" cy="195854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F6D37F-6991-B846-A5A9-07D86F1C72AB}"/>
              </a:ext>
            </a:extLst>
          </p:cNvPr>
          <p:cNvSpPr txBox="1"/>
          <p:nvPr/>
        </p:nvSpPr>
        <p:spPr>
          <a:xfrm>
            <a:off x="10285233" y="3808108"/>
            <a:ext cx="1540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Consultations, </a:t>
            </a:r>
          </a:p>
          <a:p>
            <a:r>
              <a:rPr lang="en-US" dirty="0"/>
              <a:t>ECHO Learning Community</a:t>
            </a:r>
          </a:p>
        </p:txBody>
      </p:sp>
    </p:spTree>
    <p:extLst>
      <p:ext uri="{BB962C8B-B14F-4D97-AF65-F5344CB8AC3E}">
        <p14:creationId xmlns:p14="http://schemas.microsoft.com/office/powerpoint/2010/main" val="3963488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Logic Models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8D3DD05-EBEF-7C48-9405-E01EEDE0B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6D0C68-0EC1-164E-93B1-3A32E798A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DDA1CF-5830-D646-9C14-5A99A7F55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ECC5-FE69-6843-B601-4E4351BEC0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3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68413-0D1B-4B07-A37B-32BCB198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cs typeface="Calibri Light"/>
              </a:rPr>
              <a:t>If you already have a logic model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3CD61-3F6C-473A-8006-AA597A7C4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E1F47-0A12-4C67-8A7B-D0EF7E56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BD3A8-3578-4388-9221-89E47529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BE614-56F8-45F8-85E2-8C7549858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ECC5-FE69-6843-B601-4E4351BEC0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91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558976D6-5523-46F6-83BA-50C733DE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Logic Model?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8F4DCD5-9BAD-4576-9372-89F846CCD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R="5080">
              <a:lnSpc>
                <a:spcPct val="91500"/>
              </a:lnSpc>
              <a:spcBef>
                <a:spcPts val="1555"/>
              </a:spcBef>
              <a:tabLst>
                <a:tab pos="7404100" algn="l"/>
              </a:tabLst>
            </a:pPr>
            <a:r>
              <a:rPr lang="en-US" spc="15" dirty="0">
                <a:cs typeface="Calibri"/>
              </a:rPr>
              <a:t>O</a:t>
            </a:r>
            <a:r>
              <a:rPr lang="en-US" spc="10" dirty="0">
                <a:cs typeface="Calibri"/>
              </a:rPr>
              <a:t>ne-page description of your </a:t>
            </a:r>
            <a:r>
              <a:rPr lang="en-US" spc="5" dirty="0">
                <a:cs typeface="Calibri"/>
              </a:rPr>
              <a:t>program </a:t>
            </a:r>
            <a:r>
              <a:rPr lang="en-US" spc="10" dirty="0">
                <a:cs typeface="Calibri"/>
              </a:rPr>
              <a:t>that </a:t>
            </a:r>
            <a:r>
              <a:rPr lang="en-US" spc="15" dirty="0">
                <a:cs typeface="Calibri"/>
              </a:rPr>
              <a:t>shows the </a:t>
            </a:r>
            <a:r>
              <a:rPr lang="en-US" spc="5" dirty="0">
                <a:cs typeface="Calibri"/>
              </a:rPr>
              <a:t>connection between day-to-day activities, </a:t>
            </a:r>
            <a:r>
              <a:rPr lang="en-US" spc="15" dirty="0">
                <a:cs typeface="Calibri"/>
              </a:rPr>
              <a:t>resources </a:t>
            </a:r>
            <a:r>
              <a:rPr lang="en-US" dirty="0">
                <a:cs typeface="Calibri"/>
              </a:rPr>
              <a:t>and your</a:t>
            </a:r>
            <a:r>
              <a:rPr lang="en-US" spc="30" dirty="0">
                <a:cs typeface="Calibri"/>
              </a:rPr>
              <a:t> </a:t>
            </a:r>
            <a:r>
              <a:rPr lang="en-US" spc="10" dirty="0">
                <a:cs typeface="Calibri"/>
              </a:rPr>
              <a:t>outcomes and mission </a:t>
            </a:r>
            <a:endParaRPr lang="en-US" spc="15" dirty="0">
              <a:cs typeface="Calibri"/>
            </a:endParaRPr>
          </a:p>
          <a:p>
            <a:pPr marR="5080">
              <a:lnSpc>
                <a:spcPct val="91500"/>
              </a:lnSpc>
              <a:spcBef>
                <a:spcPts val="1555"/>
              </a:spcBef>
              <a:tabLst>
                <a:tab pos="7404100" algn="l"/>
              </a:tabLst>
            </a:pPr>
            <a:r>
              <a:rPr lang="en-US" spc="10" dirty="0">
                <a:cs typeface="Calibri"/>
              </a:rPr>
              <a:t>A chart, </a:t>
            </a:r>
            <a:r>
              <a:rPr lang="en-US" dirty="0">
                <a:cs typeface="Calibri"/>
              </a:rPr>
              <a:t>illustration </a:t>
            </a:r>
            <a:r>
              <a:rPr lang="en-US" spc="10" dirty="0">
                <a:cs typeface="Calibri"/>
              </a:rPr>
              <a:t>or</a:t>
            </a:r>
            <a:r>
              <a:rPr lang="en-US" spc="50" dirty="0">
                <a:cs typeface="Calibri"/>
              </a:rPr>
              <a:t> </a:t>
            </a:r>
            <a:r>
              <a:rPr lang="en-US" spc="5" dirty="0">
                <a:cs typeface="Calibri"/>
              </a:rPr>
              <a:t>table</a:t>
            </a:r>
            <a:endParaRPr lang="en-US" dirty="0">
              <a:cs typeface="Calibri"/>
            </a:endParaRPr>
          </a:p>
          <a:p>
            <a:pPr marR="5080">
              <a:lnSpc>
                <a:spcPct val="91500"/>
              </a:lnSpc>
              <a:spcBef>
                <a:spcPts val="1555"/>
              </a:spcBef>
              <a:tabLst>
                <a:tab pos="7404100" algn="l"/>
              </a:tabLst>
            </a:pPr>
            <a:r>
              <a:rPr lang="en-US" b="1" spc="15" dirty="0">
                <a:cs typeface="Calibri"/>
              </a:rPr>
              <a:t>L</a:t>
            </a:r>
            <a:r>
              <a:rPr lang="en-US" b="1" spc="10" dirty="0">
                <a:cs typeface="Calibri"/>
              </a:rPr>
              <a:t>iving</a:t>
            </a:r>
            <a:r>
              <a:rPr lang="en-US" b="1" spc="25" dirty="0">
                <a:cs typeface="Calibri"/>
              </a:rPr>
              <a:t> </a:t>
            </a:r>
            <a:r>
              <a:rPr lang="en-US" b="1" spc="15" dirty="0">
                <a:cs typeface="Calibri"/>
              </a:rPr>
              <a:t>document!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B4B2F8-82B3-4B2A-BCCD-0B1E4ED4E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7700D1-BD32-4F12-87D0-E14BE13A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BB2EE-203B-43E4-BD8E-7CF80EBDF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ECC5-FE69-6843-B601-4E4351BEC08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14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09776-9207-4197-AA59-9AB1198EC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5" dirty="0">
                <a:solidFill>
                  <a:srgbClr val="000000"/>
                </a:solidFill>
              </a:rPr>
              <a:t>Logic</a:t>
            </a:r>
            <a:r>
              <a:rPr lang="en-US" spc="40" dirty="0">
                <a:solidFill>
                  <a:srgbClr val="000000"/>
                </a:solidFill>
              </a:rPr>
              <a:t> </a:t>
            </a:r>
            <a:r>
              <a:rPr lang="en-US" spc="10" dirty="0">
                <a:solidFill>
                  <a:srgbClr val="000000"/>
                </a:solidFill>
              </a:rPr>
              <a:t>Models are AWESOME!!!!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B87E3-ECD1-4B53-BAB6-6F70CC153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065" marR="240665" indent="0">
              <a:lnSpc>
                <a:spcPct val="100000"/>
              </a:lnSpc>
              <a:spcBef>
                <a:spcPts val="1800"/>
              </a:spcBef>
              <a:buNone/>
              <a:tabLst>
                <a:tab pos="196215" algn="l"/>
              </a:tabLst>
            </a:pPr>
            <a:r>
              <a:rPr lang="en-US" b="1" spc="5" dirty="0">
                <a:cs typeface="Calibri"/>
              </a:rPr>
              <a:t>SHARED VISION </a:t>
            </a:r>
          </a:p>
          <a:p>
            <a:pPr marL="812165" marR="240665" lvl="1" indent="-342900">
              <a:lnSpc>
                <a:spcPct val="100000"/>
              </a:lnSpc>
              <a:spcBef>
                <a:spcPts val="0"/>
              </a:spcBef>
              <a:tabLst>
                <a:tab pos="196215" algn="l"/>
              </a:tabLst>
            </a:pPr>
            <a:r>
              <a:rPr lang="en-US" spc="5" dirty="0">
                <a:cs typeface="Calibri"/>
              </a:rPr>
              <a:t>If </a:t>
            </a:r>
            <a:r>
              <a:rPr lang="en-US" spc="10" dirty="0">
                <a:cs typeface="Calibri"/>
              </a:rPr>
              <a:t>developed or </a:t>
            </a:r>
            <a:r>
              <a:rPr lang="en-US" spc="5" dirty="0">
                <a:cs typeface="Calibri"/>
              </a:rPr>
              <a:t>reviewed regularly </a:t>
            </a:r>
            <a:r>
              <a:rPr lang="en-US" spc="10" dirty="0">
                <a:cs typeface="Calibri"/>
              </a:rPr>
              <a:t>by </a:t>
            </a:r>
            <a:r>
              <a:rPr lang="en-US" dirty="0">
                <a:cs typeface="Calibri"/>
              </a:rPr>
              <a:t>stakeholders, </a:t>
            </a:r>
            <a:r>
              <a:rPr lang="en-US" spc="5" dirty="0">
                <a:cs typeface="Calibri"/>
              </a:rPr>
              <a:t>gets </a:t>
            </a:r>
            <a:r>
              <a:rPr lang="en-US" spc="10" dirty="0">
                <a:cs typeface="Calibri"/>
              </a:rPr>
              <a:t>everyone  </a:t>
            </a:r>
            <a:r>
              <a:rPr lang="en-US" spc="15" dirty="0">
                <a:cs typeface="Calibri"/>
              </a:rPr>
              <a:t>on the </a:t>
            </a:r>
            <a:r>
              <a:rPr lang="en-US" spc="20" dirty="0">
                <a:cs typeface="Calibri"/>
              </a:rPr>
              <a:t>same </a:t>
            </a:r>
            <a:r>
              <a:rPr lang="en-US" spc="10" dirty="0">
                <a:cs typeface="Calibri"/>
              </a:rPr>
              <a:t>page </a:t>
            </a:r>
            <a:r>
              <a:rPr lang="en-US" spc="15" dirty="0">
                <a:cs typeface="Calibri"/>
              </a:rPr>
              <a:t>and </a:t>
            </a:r>
            <a:r>
              <a:rPr lang="en-US" spc="10" dirty="0">
                <a:cs typeface="Calibri"/>
              </a:rPr>
              <a:t>working</a:t>
            </a:r>
            <a:r>
              <a:rPr lang="en-US" spc="15" dirty="0">
                <a:cs typeface="Calibri"/>
              </a:rPr>
              <a:t> </a:t>
            </a:r>
            <a:r>
              <a:rPr lang="en-US" spc="-20" dirty="0">
                <a:cs typeface="Calibri"/>
              </a:rPr>
              <a:t>together</a:t>
            </a:r>
            <a:endParaRPr lang="en-US" dirty="0">
              <a:cs typeface="Calibri"/>
            </a:endParaRPr>
          </a:p>
          <a:p>
            <a:pPr marL="12065" marR="5080" indent="0">
              <a:lnSpc>
                <a:spcPct val="100000"/>
              </a:lnSpc>
              <a:spcBef>
                <a:spcPts val="1800"/>
              </a:spcBef>
              <a:buNone/>
              <a:tabLst>
                <a:tab pos="196215" algn="l"/>
              </a:tabLst>
            </a:pPr>
            <a:r>
              <a:rPr lang="en-US" b="1" spc="5" dirty="0">
                <a:cs typeface="Calibri"/>
              </a:rPr>
              <a:t>ROAD MAP </a:t>
            </a:r>
            <a:r>
              <a:rPr lang="en-US" b="1" spc="-5" dirty="0">
                <a:cs typeface="Calibri"/>
              </a:rPr>
              <a:t>for Evaluation</a:t>
            </a:r>
          </a:p>
          <a:p>
            <a:pPr marL="812165" marR="5080" lvl="1" indent="-342900">
              <a:lnSpc>
                <a:spcPct val="100000"/>
              </a:lnSpc>
              <a:spcBef>
                <a:spcPts val="0"/>
              </a:spcBef>
              <a:tabLst>
                <a:tab pos="196215" algn="l"/>
              </a:tabLst>
            </a:pPr>
            <a:r>
              <a:rPr lang="en-US" spc="-5" dirty="0">
                <a:cs typeface="Calibri"/>
              </a:rPr>
              <a:t>Tells you exactly what to track</a:t>
            </a:r>
          </a:p>
          <a:p>
            <a:pPr marL="812165" marR="5080" lvl="1" indent="-342900">
              <a:lnSpc>
                <a:spcPct val="100000"/>
              </a:lnSpc>
              <a:spcBef>
                <a:spcPts val="0"/>
              </a:spcBef>
              <a:tabLst>
                <a:tab pos="196215" algn="l"/>
              </a:tabLst>
            </a:pPr>
            <a:r>
              <a:rPr lang="en-US" dirty="0">
                <a:cs typeface="Calibri"/>
              </a:rPr>
              <a:t>Provides guidance for how to become even more effective</a:t>
            </a:r>
          </a:p>
          <a:p>
            <a:pPr marL="12065" marR="5080" indent="0">
              <a:lnSpc>
                <a:spcPct val="100000"/>
              </a:lnSpc>
              <a:spcBef>
                <a:spcPts val="1800"/>
              </a:spcBef>
              <a:buNone/>
              <a:tabLst>
                <a:tab pos="196215" algn="l"/>
              </a:tabLst>
            </a:pPr>
            <a:r>
              <a:rPr lang="en-US" b="1" dirty="0">
                <a:cs typeface="Calibri"/>
              </a:rPr>
              <a:t>COMMUNICATES</a:t>
            </a:r>
            <a:r>
              <a:rPr lang="en-US" dirty="0">
                <a:cs typeface="Calibri"/>
              </a:rPr>
              <a:t> your program succinctly to public and funders</a:t>
            </a:r>
          </a:p>
          <a:p>
            <a:pPr marL="12065" indent="0">
              <a:lnSpc>
                <a:spcPct val="100000"/>
              </a:lnSpc>
              <a:spcBef>
                <a:spcPts val="1800"/>
              </a:spcBef>
              <a:buNone/>
              <a:tabLst>
                <a:tab pos="196215" algn="l"/>
              </a:tabLst>
            </a:pPr>
            <a:r>
              <a:rPr lang="en-US" b="1" spc="5" dirty="0">
                <a:cs typeface="Calibri"/>
              </a:rPr>
              <a:t>LOGIC</a:t>
            </a:r>
          </a:p>
          <a:p>
            <a:pPr marL="812165" lvl="1" indent="-342900">
              <a:lnSpc>
                <a:spcPct val="100000"/>
              </a:lnSpc>
              <a:spcBef>
                <a:spcPts val="0"/>
              </a:spcBef>
              <a:tabLst>
                <a:tab pos="196215" algn="l"/>
              </a:tabLst>
            </a:pPr>
            <a:r>
              <a:rPr lang="en-US" spc="-5" dirty="0">
                <a:cs typeface="Calibri"/>
              </a:rPr>
              <a:t>Helps you figure out if your program makes sense</a:t>
            </a:r>
            <a:r>
              <a:rPr lang="en-US" dirty="0">
                <a:cs typeface="Calibri"/>
              </a:rPr>
              <a:t>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C3857-5FDB-4B38-B2AB-D2985F26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AA800-651F-4B6B-B900-B86658173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83C04-2861-4F45-B705-CE26686E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ECC5-FE69-6843-B601-4E4351BEC08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47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31C2A8B-0D3C-4532-ADF4-F22EAD3F1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 Model components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77B5B4-9E9C-4E91-9A68-51A5A1A74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345"/>
              </a:spcBef>
              <a:buNone/>
            </a:pPr>
            <a:r>
              <a:rPr lang="en-US" sz="3200" spc="15" dirty="0">
                <a:cs typeface="Calibri"/>
              </a:rPr>
              <a:t>A </a:t>
            </a:r>
            <a:r>
              <a:rPr lang="en-US" sz="3200" spc="10" dirty="0">
                <a:cs typeface="Calibri"/>
              </a:rPr>
              <a:t>logic </a:t>
            </a:r>
            <a:r>
              <a:rPr lang="en-US" sz="3200" spc="15" dirty="0">
                <a:cs typeface="Calibri"/>
              </a:rPr>
              <a:t>model </a:t>
            </a:r>
            <a:r>
              <a:rPr lang="en-US" sz="3200" spc="5" dirty="0">
                <a:cs typeface="Calibri"/>
              </a:rPr>
              <a:t>will </a:t>
            </a:r>
            <a:r>
              <a:rPr lang="en-US" sz="3200" spc="10" dirty="0">
                <a:cs typeface="Calibri"/>
              </a:rPr>
              <a:t>highlight </a:t>
            </a:r>
            <a:r>
              <a:rPr lang="en-US" sz="3200" spc="15" dirty="0">
                <a:cs typeface="Calibri"/>
              </a:rPr>
              <a:t>and</a:t>
            </a:r>
            <a:r>
              <a:rPr lang="en-US" sz="3200" dirty="0">
                <a:cs typeface="Calibri"/>
              </a:rPr>
              <a:t> </a:t>
            </a:r>
            <a:r>
              <a:rPr lang="en-US" sz="3200" spc="10" dirty="0">
                <a:cs typeface="Calibri"/>
              </a:rPr>
              <a:t>link:</a:t>
            </a:r>
            <a:endParaRPr lang="en-US" sz="3200" dirty="0">
              <a:cs typeface="Calibri"/>
            </a:endParaRPr>
          </a:p>
          <a:p>
            <a:pPr marL="378460" indent="0">
              <a:lnSpc>
                <a:spcPct val="100000"/>
              </a:lnSpc>
              <a:spcBef>
                <a:spcPts val="220"/>
              </a:spcBef>
              <a:buNone/>
              <a:tabLst>
                <a:tab pos="561975" algn="l"/>
              </a:tabLst>
            </a:pPr>
            <a:r>
              <a:rPr lang="en-US" dirty="0">
                <a:solidFill>
                  <a:srgbClr val="FF0000"/>
                </a:solidFill>
                <a:cs typeface="Calibri"/>
              </a:rPr>
              <a:t>Resources </a:t>
            </a:r>
            <a:r>
              <a:rPr lang="en-US" spc="10" dirty="0">
                <a:solidFill>
                  <a:srgbClr val="FF0000"/>
                </a:solidFill>
                <a:cs typeface="Calibri"/>
              </a:rPr>
              <a:t>and</a:t>
            </a:r>
            <a:r>
              <a:rPr lang="en-US" spc="-15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spc="5" dirty="0">
                <a:solidFill>
                  <a:srgbClr val="FF0000"/>
                </a:solidFill>
                <a:cs typeface="Calibri"/>
              </a:rPr>
              <a:t>inputs</a:t>
            </a:r>
            <a:endParaRPr lang="en-US" dirty="0"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25"/>
              </a:spcBef>
              <a:buNone/>
            </a:pPr>
            <a:r>
              <a:rPr lang="en-US" sz="2800" spc="5" dirty="0">
                <a:solidFill>
                  <a:srgbClr val="7030A0"/>
                </a:solidFill>
                <a:cs typeface="Calibri"/>
              </a:rPr>
              <a:t>Activities</a:t>
            </a:r>
            <a:endParaRPr lang="en-US" sz="2800" dirty="0"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25"/>
              </a:spcBef>
              <a:buNone/>
            </a:pPr>
            <a:r>
              <a:rPr lang="en-US" sz="2800" spc="5" dirty="0">
                <a:solidFill>
                  <a:srgbClr val="00B050"/>
                </a:solidFill>
                <a:cs typeface="Calibri"/>
              </a:rPr>
              <a:t>Outputs</a:t>
            </a:r>
            <a:endParaRPr lang="en-US" sz="2800" dirty="0"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25"/>
              </a:spcBef>
              <a:buNone/>
            </a:pPr>
            <a:r>
              <a:rPr lang="en-US" sz="2800" spc="5" dirty="0">
                <a:solidFill>
                  <a:srgbClr val="00B0F0"/>
                </a:solidFill>
                <a:cs typeface="Calibri"/>
              </a:rPr>
              <a:t>Short- and long-term</a:t>
            </a:r>
            <a:r>
              <a:rPr lang="en-US" sz="2800" spc="-95" dirty="0">
                <a:solidFill>
                  <a:srgbClr val="00B0F0"/>
                </a:solidFill>
                <a:cs typeface="Calibri"/>
              </a:rPr>
              <a:t> O</a:t>
            </a:r>
            <a:r>
              <a:rPr lang="en-US" sz="2800" dirty="0">
                <a:solidFill>
                  <a:srgbClr val="00B0F0"/>
                </a:solidFill>
                <a:cs typeface="Calibri"/>
              </a:rPr>
              <a:t>utcomes</a:t>
            </a:r>
            <a:endParaRPr lang="en-US" sz="28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lang="en-US" sz="1800" dirty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25"/>
              </a:spcBef>
              <a:buNone/>
            </a:pPr>
            <a:r>
              <a:rPr lang="en-US" sz="3200" dirty="0">
                <a:cs typeface="Calibri"/>
              </a:rPr>
              <a:t>and articulate:</a:t>
            </a:r>
          </a:p>
          <a:p>
            <a:pPr marL="378460" indent="0">
              <a:lnSpc>
                <a:spcPct val="100000"/>
              </a:lnSpc>
              <a:buNone/>
              <a:tabLst>
                <a:tab pos="561975" algn="l"/>
              </a:tabLst>
            </a:pPr>
            <a:r>
              <a:rPr lang="en-US" spc="5" dirty="0">
                <a:solidFill>
                  <a:schemeClr val="accent2"/>
                </a:solidFill>
                <a:cs typeface="Calibri"/>
              </a:rPr>
              <a:t>Assumptions </a:t>
            </a:r>
            <a:r>
              <a:rPr lang="en-US" spc="15" dirty="0">
                <a:solidFill>
                  <a:schemeClr val="accent2"/>
                </a:solidFill>
                <a:cs typeface="Calibri"/>
              </a:rPr>
              <a:t>–</a:t>
            </a:r>
            <a:r>
              <a:rPr lang="en-US" spc="-20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dirty="0">
                <a:solidFill>
                  <a:schemeClr val="accent2"/>
                </a:solidFill>
                <a:cs typeface="Calibri"/>
              </a:rPr>
              <a:t>beliefs</a:t>
            </a:r>
          </a:p>
          <a:p>
            <a:pPr marL="378460" indent="0">
              <a:lnSpc>
                <a:spcPct val="100000"/>
              </a:lnSpc>
              <a:spcBef>
                <a:spcPts val="185"/>
              </a:spcBef>
              <a:buNone/>
              <a:tabLst>
                <a:tab pos="561975" algn="l"/>
              </a:tabLst>
            </a:pPr>
            <a:r>
              <a:rPr lang="en-US" spc="5" dirty="0">
                <a:solidFill>
                  <a:schemeClr val="tx2">
                    <a:lumMod val="60000"/>
                    <a:lumOff val="40000"/>
                  </a:schemeClr>
                </a:solidFill>
                <a:cs typeface="Calibri"/>
              </a:rPr>
              <a:t>External </a:t>
            </a:r>
            <a:r>
              <a:rPr lang="en-US" spc="-10" dirty="0">
                <a:solidFill>
                  <a:schemeClr val="tx2">
                    <a:lumMod val="60000"/>
                    <a:lumOff val="40000"/>
                  </a:schemeClr>
                </a:solidFill>
                <a:cs typeface="Calibri"/>
              </a:rPr>
              <a:t>Factors </a:t>
            </a:r>
            <a:r>
              <a:rPr lang="en-US" spc="15" dirty="0">
                <a:solidFill>
                  <a:schemeClr val="tx2">
                    <a:lumMod val="60000"/>
                    <a:lumOff val="40000"/>
                  </a:schemeClr>
                </a:solidFill>
                <a:cs typeface="Calibri"/>
              </a:rPr>
              <a:t>–</a:t>
            </a:r>
            <a:r>
              <a:rPr lang="en-US" spc="-20" dirty="0">
                <a:solidFill>
                  <a:schemeClr val="tx2">
                    <a:lumMod val="60000"/>
                    <a:lumOff val="40000"/>
                  </a:schemeClr>
                </a:solidFill>
                <a:cs typeface="Calibri"/>
              </a:rPr>
              <a:t>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cs typeface="Calibri"/>
              </a:rPr>
              <a:t>barriers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D85840-EBBE-451F-8F55-C90D0E45C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724E7C-66CF-42B5-85EE-D89F681F7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A8713-9BE6-40DB-8F83-84A59EFF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ECC5-FE69-6843-B601-4E4351BEC0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28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4BAC7E-23BA-41C2-A916-629919F1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24  February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A71639-D1F6-404E-A637-7EC84FF8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New Mexico Early Childhood Evaluation Learning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793A8-B306-46AE-AD77-044FF882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406ECC5-FE69-6843-B601-4E4351BEC08B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85864DE-8C97-4433-8A74-E5CC293646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8915904"/>
              </p:ext>
            </p:extLst>
          </p:nvPr>
        </p:nvGraphicFramePr>
        <p:xfrm>
          <a:off x="338436" y="136525"/>
          <a:ext cx="11515127" cy="6605185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1980749">
                  <a:extLst>
                    <a:ext uri="{9D8B030D-6E8A-4147-A177-3AD203B41FA5}">
                      <a16:colId xmlns:a16="http://schemas.microsoft.com/office/drawing/2014/main" val="3355546831"/>
                    </a:ext>
                  </a:extLst>
                </a:gridCol>
                <a:gridCol w="2016438">
                  <a:extLst>
                    <a:ext uri="{9D8B030D-6E8A-4147-A177-3AD203B41FA5}">
                      <a16:colId xmlns:a16="http://schemas.microsoft.com/office/drawing/2014/main" val="3359533601"/>
                    </a:ext>
                  </a:extLst>
                </a:gridCol>
                <a:gridCol w="3076856">
                  <a:extLst>
                    <a:ext uri="{9D8B030D-6E8A-4147-A177-3AD203B41FA5}">
                      <a16:colId xmlns:a16="http://schemas.microsoft.com/office/drawing/2014/main" val="2198416192"/>
                    </a:ext>
                  </a:extLst>
                </a:gridCol>
                <a:gridCol w="2280492">
                  <a:extLst>
                    <a:ext uri="{9D8B030D-6E8A-4147-A177-3AD203B41FA5}">
                      <a16:colId xmlns:a16="http://schemas.microsoft.com/office/drawing/2014/main" val="1931203861"/>
                    </a:ext>
                  </a:extLst>
                </a:gridCol>
                <a:gridCol w="2160592">
                  <a:extLst>
                    <a:ext uri="{9D8B030D-6E8A-4147-A177-3AD203B41FA5}">
                      <a16:colId xmlns:a16="http://schemas.microsoft.com/office/drawing/2014/main" val="1111655963"/>
                    </a:ext>
                  </a:extLst>
                </a:gridCol>
              </a:tblGrid>
              <a:tr h="443369">
                <a:tc gridSpan="5">
                  <a:txBody>
                    <a:bodyPr/>
                    <a:lstStyle/>
                    <a:p>
                      <a:r>
                        <a:rPr lang="en-US" sz="1800" b="1" dirty="0"/>
                        <a:t>Goal</a:t>
                      </a:r>
                      <a:r>
                        <a:rPr lang="en-US" sz="1800" dirty="0"/>
                        <a:t>: </a:t>
                      </a:r>
                      <a:r>
                        <a:rPr lang="en-US" sz="1800" b="1" dirty="0"/>
                        <a:t>Host a birthday party for a dear friend/family member.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102538"/>
                  </a:ext>
                </a:extLst>
              </a:tr>
              <a:tr h="577021">
                <a:tc rowSpan="2"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Resources </a:t>
                      </a:r>
                    </a:p>
                    <a:p>
                      <a:pPr algn="l"/>
                      <a:r>
                        <a:rPr lang="en-US" sz="1600" b="1" dirty="0"/>
                        <a:t>What you need</a:t>
                      </a:r>
                    </a:p>
                  </a:txBody>
                  <a:tcPr marL="93669" marR="93669" marT="46835" marB="46835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7030A0"/>
                          </a:solidFill>
                        </a:rPr>
                        <a:t>Activities </a:t>
                      </a:r>
                    </a:p>
                    <a:p>
                      <a:pPr algn="l"/>
                      <a:r>
                        <a:rPr lang="en-US" sz="1600" b="1" dirty="0"/>
                        <a:t>What you do</a:t>
                      </a:r>
                    </a:p>
                  </a:txBody>
                  <a:tcPr marL="93669" marR="93669" marT="46835" marB="46835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B050"/>
                          </a:solidFill>
                        </a:rPr>
                        <a:t>Outputs </a:t>
                      </a:r>
                    </a:p>
                    <a:p>
                      <a:pPr algn="l"/>
                      <a:r>
                        <a:rPr lang="en-US" sz="1600" b="1" dirty="0"/>
                        <a:t>Evidence that you did activities</a:t>
                      </a:r>
                    </a:p>
                  </a:txBody>
                  <a:tcPr marL="93669" marR="93669" marT="46835" marB="46835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B0F0"/>
                          </a:solidFill>
                        </a:rPr>
                        <a:t>Outcomes </a:t>
                      </a:r>
                    </a:p>
                    <a:p>
                      <a:pPr algn="l"/>
                      <a:r>
                        <a:rPr lang="en-US" sz="1600" b="1" dirty="0"/>
                        <a:t>How your program affects participants</a:t>
                      </a:r>
                    </a:p>
                  </a:txBody>
                  <a:tcPr marL="93669" marR="93669" marT="46835" marB="46835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122630"/>
                  </a:ext>
                </a:extLst>
              </a:tr>
              <a:tr h="577021">
                <a:tc vMerge="1">
                  <a:txBody>
                    <a:bodyPr/>
                    <a:lstStyle/>
                    <a:p>
                      <a:r>
                        <a:rPr lang="en-US" sz="1600" b="1" dirty="0"/>
                        <a:t>Resources – What you need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sz="1600" b="1" dirty="0"/>
                        <a:t>Activities – What you do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sz="1600" b="1" dirty="0"/>
                        <a:t>Outputs – What it looks like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Short-Term </a:t>
                      </a:r>
                    </a:p>
                    <a:p>
                      <a:r>
                        <a:rPr lang="en-US" sz="1600" b="1" dirty="0"/>
                        <a:t>(at end of party)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Long-Term </a:t>
                      </a:r>
                    </a:p>
                    <a:p>
                      <a:r>
                        <a:rPr lang="en-US" sz="1600" b="1" dirty="0"/>
                        <a:t>(in the future)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820095"/>
                  </a:ext>
                </a:extLst>
              </a:tr>
              <a:tr h="21271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Host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Birthday Person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Venue/space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Food &amp; cake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Tables &amp; chairs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Decorations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Games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Funding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Music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Piñata &amp; candy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Eating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Singing "happy birthday" and cutting the cake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Opening gifts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Beating the Piñata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Dancing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Playing games 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# of guests who attend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# of gifts (maybe)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# of games available to guests 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latin typeface="+mn-lt"/>
                        </a:rPr>
                        <a:t>% of food and cake eaten vs. left-over </a:t>
                      </a:r>
                      <a:endParaRPr lang="en-US" sz="1600" b="0" i="0" u="none" strike="noStrike" noProof="0" dirty="0">
                        <a:latin typeface="Calibri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Engagement:</a:t>
                      </a:r>
                    </a:p>
                    <a:p>
                      <a:pPr marL="45720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# of people dancing, playing games</a:t>
                      </a:r>
                    </a:p>
                    <a:p>
                      <a:pPr marL="45720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Enthusiasm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Atmosphere</a:t>
                      </a:r>
                    </a:p>
                    <a:p>
                      <a:pPr marL="45720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Welcoming</a:t>
                      </a:r>
                    </a:p>
                    <a:p>
                      <a:pPr marL="45720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Comfortable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The birthday person feels special &amp; happy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Attendees have a good time</a:t>
                      </a:r>
                      <a:endParaRPr lang="en-US" sz="1600" u="none" dirty="0"/>
                    </a:p>
                    <a:p>
                      <a:pPr lvl="0">
                        <a:buNone/>
                      </a:pPr>
                      <a:endParaRPr lang="en-US" sz="1600" u="none" dirty="0"/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/>
                        <a:t>The birthday person has a positive memory of your party 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/>
                        <a:t>The party makes a positive  impact on guests – people use your party for ideas for their own parties</a:t>
                      </a:r>
                      <a:endParaRPr lang="en-US" sz="1600" u="none" dirty="0"/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827202"/>
                  </a:ext>
                </a:extLst>
              </a:tr>
              <a:tr h="1380063">
                <a:tc gridSpan="3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</a:rPr>
                        <a:t>Assumptions</a:t>
                      </a:r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: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Culture – it's culturally appropriate to celebrate the way you've planned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The birthday person </a:t>
                      </a:r>
                      <a:r>
                        <a:rPr lang="en-US" sz="1600" b="1" i="0" u="none" strike="noStrike" noProof="0" dirty="0">
                          <a:latin typeface="Calibri"/>
                        </a:rPr>
                        <a:t>WANTS </a:t>
                      </a:r>
                      <a:r>
                        <a:rPr lang="en-US" sz="1600" b="0" i="0" u="none" strike="noStrike" noProof="0" dirty="0">
                          <a:latin typeface="Calibri"/>
                        </a:rPr>
                        <a:t>to be celebrated (and celebrated in the way you've planned/organized)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The resources you have and activities you've planned meet the preferences and needs of the guests</a:t>
                      </a:r>
                      <a:endParaRPr lang="en-US" sz="1600" dirty="0"/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External Factors: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COVID 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Food allergies/restrictions 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Maybe the day you've chosen is popular and there are several other events happening – guests will have to choose between your event and others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Funding/space limitations or availability</a:t>
                      </a:r>
                      <a:endParaRPr lang="en-US" dirty="0"/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193617"/>
                  </a:ext>
                </a:extLst>
              </a:tr>
            </a:tbl>
          </a:graphicData>
        </a:graphic>
      </p:graphicFrame>
      <p:pic>
        <p:nvPicPr>
          <p:cNvPr id="7" name="Graphic 6" descr="Balloons">
            <a:extLst>
              <a:ext uri="{FF2B5EF4-FFF2-40B4-BE49-F238E27FC236}">
                <a16:creationId xmlns:a16="http://schemas.microsoft.com/office/drawing/2014/main" id="{ABD39D96-43B2-4ED0-974F-0ECC72F62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15243" y="217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8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16114-B14B-4D6A-91C9-12F198983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For help using Zoom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D646B-CAB4-47FA-921B-0AA76BF2C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8C898-0CE4-485E-B3D9-C74B4884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6D5C7C-B423-AF4A-A384-51D64EFB796E}"/>
              </a:ext>
            </a:extLst>
          </p:cNvPr>
          <p:cNvSpPr txBox="1"/>
          <p:nvPr/>
        </p:nvSpPr>
        <p:spPr>
          <a:xfrm>
            <a:off x="1450392" y="507690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Logistics</a:t>
            </a:r>
            <a:endParaRPr lang="en-US" dirty="0">
              <a:cs typeface="Calibri"/>
            </a:endParaRPr>
          </a:p>
        </p:txBody>
      </p:sp>
      <p:pic>
        <p:nvPicPr>
          <p:cNvPr id="9" name="Graphic 8" descr="User with solid fill">
            <a:extLst>
              <a:ext uri="{FF2B5EF4-FFF2-40B4-BE49-F238E27FC236}">
                <a16:creationId xmlns:a16="http://schemas.microsoft.com/office/drawing/2014/main" id="{4DB5705A-D66F-8445-91AD-9E2C0F957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2838" y="3711144"/>
            <a:ext cx="1841234" cy="1841234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F261DFEC-12C3-1648-BCD4-473062CD47E2}"/>
              </a:ext>
            </a:extLst>
          </p:cNvPr>
          <p:cNvSpPr/>
          <p:nvPr/>
        </p:nvSpPr>
        <p:spPr>
          <a:xfrm>
            <a:off x="7097486" y="1690688"/>
            <a:ext cx="3889828" cy="2137681"/>
          </a:xfrm>
          <a:custGeom>
            <a:avLst/>
            <a:gdLst>
              <a:gd name="connsiteX0" fmla="*/ 1828799 w 1943099"/>
              <a:gd name="connsiteY0" fmla="*/ 57150 h 1771649"/>
              <a:gd name="connsiteX1" fmla="*/ 1885949 w 1943099"/>
              <a:gd name="connsiteY1" fmla="*/ 114300 h 1771649"/>
              <a:gd name="connsiteX2" fmla="*/ 1885949 w 1943099"/>
              <a:gd name="connsiteY2" fmla="*/ 1257300 h 1771649"/>
              <a:gd name="connsiteX3" fmla="*/ 1828799 w 1943099"/>
              <a:gd name="connsiteY3" fmla="*/ 1314450 h 1771649"/>
              <a:gd name="connsiteX4" fmla="*/ 1485900 w 1943099"/>
              <a:gd name="connsiteY4" fmla="*/ 1314450 h 1771649"/>
              <a:gd name="connsiteX5" fmla="*/ 1485900 w 1943099"/>
              <a:gd name="connsiteY5" fmla="*/ 1633689 h 1771649"/>
              <a:gd name="connsiteX6" fmla="*/ 1197692 w 1943099"/>
              <a:gd name="connsiteY6" fmla="*/ 1345482 h 1771649"/>
              <a:gd name="connsiteX7" fmla="*/ 1180947 w 1943099"/>
              <a:gd name="connsiteY7" fmla="*/ 1328737 h 1771649"/>
              <a:gd name="connsiteX8" fmla="*/ 114300 w 1943099"/>
              <a:gd name="connsiteY8" fmla="*/ 1328737 h 1771649"/>
              <a:gd name="connsiteX9" fmla="*/ 57150 w 1943099"/>
              <a:gd name="connsiteY9" fmla="*/ 1271587 h 1771649"/>
              <a:gd name="connsiteX10" fmla="*/ 57150 w 1943099"/>
              <a:gd name="connsiteY10" fmla="*/ 114300 h 1771649"/>
              <a:gd name="connsiteX11" fmla="*/ 114300 w 1943099"/>
              <a:gd name="connsiteY11" fmla="*/ 57150 h 1771649"/>
              <a:gd name="connsiteX12" fmla="*/ 1828799 w 1943099"/>
              <a:gd name="connsiteY12" fmla="*/ 57150 h 1771649"/>
              <a:gd name="connsiteX13" fmla="*/ 1828799 w 1943099"/>
              <a:gd name="connsiteY13" fmla="*/ 0 h 1771649"/>
              <a:gd name="connsiteX14" fmla="*/ 114300 w 1943099"/>
              <a:gd name="connsiteY14" fmla="*/ 0 h 1771649"/>
              <a:gd name="connsiteX15" fmla="*/ 0 w 1943099"/>
              <a:gd name="connsiteY15" fmla="*/ 114300 h 1771649"/>
              <a:gd name="connsiteX16" fmla="*/ 0 w 1943099"/>
              <a:gd name="connsiteY16" fmla="*/ 1271587 h 1771649"/>
              <a:gd name="connsiteX17" fmla="*/ 114300 w 1943099"/>
              <a:gd name="connsiteY17" fmla="*/ 1385887 h 1771649"/>
              <a:gd name="connsiteX18" fmla="*/ 1157287 w 1943099"/>
              <a:gd name="connsiteY18" fmla="*/ 1385887 h 1771649"/>
              <a:gd name="connsiteX19" fmla="*/ 1543050 w 1943099"/>
              <a:gd name="connsiteY19" fmla="*/ 1771649 h 1771649"/>
              <a:gd name="connsiteX20" fmla="*/ 1543050 w 1943099"/>
              <a:gd name="connsiteY20" fmla="*/ 1371600 h 1771649"/>
              <a:gd name="connsiteX21" fmla="*/ 1828799 w 1943099"/>
              <a:gd name="connsiteY21" fmla="*/ 1371600 h 1771649"/>
              <a:gd name="connsiteX22" fmla="*/ 1943099 w 1943099"/>
              <a:gd name="connsiteY22" fmla="*/ 1257300 h 1771649"/>
              <a:gd name="connsiteX23" fmla="*/ 1943099 w 1943099"/>
              <a:gd name="connsiteY23" fmla="*/ 114300 h 1771649"/>
              <a:gd name="connsiteX24" fmla="*/ 1828799 w 1943099"/>
              <a:gd name="connsiteY24" fmla="*/ 0 h 177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43099" h="1771649">
                <a:moveTo>
                  <a:pt x="1828799" y="57150"/>
                </a:moveTo>
                <a:cubicBezTo>
                  <a:pt x="1860363" y="57150"/>
                  <a:pt x="1885949" y="82736"/>
                  <a:pt x="1885949" y="114300"/>
                </a:cubicBezTo>
                <a:lnTo>
                  <a:pt x="1885949" y="1257300"/>
                </a:lnTo>
                <a:cubicBezTo>
                  <a:pt x="1885949" y="1288864"/>
                  <a:pt x="1860363" y="1314450"/>
                  <a:pt x="1828799" y="1314450"/>
                </a:cubicBezTo>
                <a:lnTo>
                  <a:pt x="1485900" y="1314450"/>
                </a:lnTo>
                <a:lnTo>
                  <a:pt x="1485900" y="1633689"/>
                </a:lnTo>
                <a:lnTo>
                  <a:pt x="1197692" y="1345482"/>
                </a:lnTo>
                <a:lnTo>
                  <a:pt x="1180947" y="1328737"/>
                </a:lnTo>
                <a:lnTo>
                  <a:pt x="114300" y="1328737"/>
                </a:lnTo>
                <a:cubicBezTo>
                  <a:pt x="82736" y="1328737"/>
                  <a:pt x="57150" y="1303151"/>
                  <a:pt x="57150" y="1271587"/>
                </a:cubicBezTo>
                <a:lnTo>
                  <a:pt x="57150" y="114300"/>
                </a:lnTo>
                <a:cubicBezTo>
                  <a:pt x="57150" y="82736"/>
                  <a:pt x="82736" y="57150"/>
                  <a:pt x="114300" y="57150"/>
                </a:cubicBezTo>
                <a:lnTo>
                  <a:pt x="1828799" y="57150"/>
                </a:lnTo>
                <a:moveTo>
                  <a:pt x="1828799" y="0"/>
                </a:moveTo>
                <a:lnTo>
                  <a:pt x="114300" y="0"/>
                </a:lnTo>
                <a:cubicBezTo>
                  <a:pt x="51175" y="0"/>
                  <a:pt x="0" y="51175"/>
                  <a:pt x="0" y="114300"/>
                </a:cubicBezTo>
                <a:lnTo>
                  <a:pt x="0" y="1271587"/>
                </a:lnTo>
                <a:cubicBezTo>
                  <a:pt x="0" y="1334712"/>
                  <a:pt x="51175" y="1385887"/>
                  <a:pt x="114300" y="1385887"/>
                </a:cubicBezTo>
                <a:lnTo>
                  <a:pt x="1157287" y="1385887"/>
                </a:lnTo>
                <a:lnTo>
                  <a:pt x="1543050" y="1771649"/>
                </a:lnTo>
                <a:lnTo>
                  <a:pt x="1543050" y="1371600"/>
                </a:lnTo>
                <a:lnTo>
                  <a:pt x="1828799" y="1371600"/>
                </a:lnTo>
                <a:cubicBezTo>
                  <a:pt x="1891924" y="1371600"/>
                  <a:pt x="1943099" y="1320425"/>
                  <a:pt x="1943099" y="1257300"/>
                </a:cubicBezTo>
                <a:lnTo>
                  <a:pt x="1943099" y="114300"/>
                </a:lnTo>
                <a:cubicBezTo>
                  <a:pt x="1943099" y="51175"/>
                  <a:pt x="1891924" y="0"/>
                  <a:pt x="1828799" y="0"/>
                </a:cubicBezTo>
                <a:close/>
              </a:path>
            </a:pathLst>
          </a:cu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8A60EC-10CA-6B47-A211-73ADECDF7482}"/>
              </a:ext>
            </a:extLst>
          </p:cNvPr>
          <p:cNvSpPr txBox="1"/>
          <p:nvPr/>
        </p:nvSpPr>
        <p:spPr>
          <a:xfrm>
            <a:off x="7335475" y="1970670"/>
            <a:ext cx="3400483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Have a question for the presenter? </a:t>
            </a:r>
          </a:p>
          <a:p>
            <a:pPr algn="ctr"/>
            <a:r>
              <a:rPr lang="en-US" sz="1600" dirty="0"/>
              <a:t>Type “Q” in the chat.</a:t>
            </a:r>
          </a:p>
          <a:p>
            <a:pPr algn="ctr">
              <a:spcBef>
                <a:spcPts val="600"/>
              </a:spcBef>
            </a:pPr>
            <a:r>
              <a:rPr lang="en-US" sz="1600" b="1" dirty="0"/>
              <a:t>Have Zoom questions?</a:t>
            </a:r>
          </a:p>
          <a:p>
            <a:pPr algn="ctr"/>
            <a:r>
              <a:rPr lang="en-US" sz="1600" dirty="0"/>
              <a:t>Send a private chat to Caitlyn </a:t>
            </a:r>
            <a:r>
              <a:rPr lang="en-US" sz="1600" dirty="0" err="1"/>
              <a:t>Moppert</a:t>
            </a:r>
            <a:endParaRPr lang="en-US" sz="1600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8FDE7FD-0E91-3547-9BBA-18D3FB3A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736F5D50-AF41-43DD-B1AE-BA7FA20CB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49137" y="2401166"/>
            <a:ext cx="2292927" cy="1709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7B2839-CB4F-4B9D-A894-74C3EFD270BD}"/>
              </a:ext>
            </a:extLst>
          </p:cNvPr>
          <p:cNvSpPr txBox="1"/>
          <p:nvPr/>
        </p:nvSpPr>
        <p:spPr>
          <a:xfrm>
            <a:off x="1524000" y="454429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Caitlyn Moppert</a:t>
            </a:r>
          </a:p>
        </p:txBody>
      </p:sp>
    </p:spTree>
    <p:extLst>
      <p:ext uri="{BB962C8B-B14F-4D97-AF65-F5344CB8AC3E}">
        <p14:creationId xmlns:p14="http://schemas.microsoft.com/office/powerpoint/2010/main" val="814180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C9D46-BC5B-4964-8A2E-45BDBE894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20" dirty="0">
                <a:solidFill>
                  <a:srgbClr val="00B0F0"/>
                </a:solidFill>
                <a:cs typeface="Calibri"/>
              </a:rPr>
              <a:t>Outcomes</a:t>
            </a:r>
            <a:r>
              <a:rPr lang="en-US" b="1" spc="-15" dirty="0">
                <a:solidFill>
                  <a:srgbClr val="00B0F0"/>
                </a:solidFill>
                <a:cs typeface="Calibri"/>
              </a:rPr>
              <a:t> </a:t>
            </a:r>
            <a:r>
              <a:rPr lang="en-US" b="1" dirty="0">
                <a:solidFill>
                  <a:srgbClr val="00B0F0"/>
                </a:solidFill>
                <a:cs typeface="Calibri"/>
              </a:rPr>
              <a:t>=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8F703-5A08-4665-9F58-212C7CFDC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3862704" indent="0">
              <a:lnSpc>
                <a:spcPct val="100000"/>
              </a:lnSpc>
              <a:spcBef>
                <a:spcPts val="125"/>
              </a:spcBef>
              <a:buNone/>
            </a:pPr>
            <a:r>
              <a:rPr lang="en-US" spc="10" dirty="0">
                <a:cs typeface="Calibri"/>
              </a:rPr>
              <a:t>Changes in participant </a:t>
            </a:r>
            <a:r>
              <a:rPr lang="en-US" spc="-15" dirty="0">
                <a:cs typeface="Calibri"/>
              </a:rPr>
              <a:t>behavior  </a:t>
            </a:r>
          </a:p>
          <a:p>
            <a:pPr marL="0" marR="3862704" indent="0">
              <a:lnSpc>
                <a:spcPct val="100000"/>
              </a:lnSpc>
              <a:spcBef>
                <a:spcPts val="125"/>
              </a:spcBef>
              <a:buNone/>
            </a:pPr>
            <a:r>
              <a:rPr lang="en-US" spc="10" dirty="0">
                <a:cs typeface="Calibri"/>
              </a:rPr>
              <a:t>Knowledge</a:t>
            </a:r>
            <a:endParaRPr lang="en-US" dirty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135"/>
              </a:spcBef>
              <a:buNone/>
            </a:pPr>
            <a:r>
              <a:rPr lang="en-US" spc="10" dirty="0">
                <a:cs typeface="Calibri"/>
              </a:rPr>
              <a:t>Skills</a:t>
            </a:r>
            <a:endParaRPr lang="en-US" dirty="0">
              <a:cs typeface="Calibri"/>
            </a:endParaRPr>
          </a:p>
          <a:p>
            <a:pPr marL="0" marR="5402580" indent="0">
              <a:lnSpc>
                <a:spcPct val="100000"/>
              </a:lnSpc>
              <a:spcBef>
                <a:spcPts val="30"/>
              </a:spcBef>
              <a:buNone/>
            </a:pPr>
            <a:r>
              <a:rPr lang="en-US" spc="5" dirty="0">
                <a:cs typeface="Calibri"/>
              </a:rPr>
              <a:t>Level </a:t>
            </a:r>
            <a:r>
              <a:rPr lang="en-US" spc="10" dirty="0">
                <a:cs typeface="Calibri"/>
              </a:rPr>
              <a:t>of</a:t>
            </a:r>
            <a:r>
              <a:rPr lang="en-US" spc="-55" dirty="0">
                <a:cs typeface="Calibri"/>
              </a:rPr>
              <a:t> </a:t>
            </a:r>
            <a:r>
              <a:rPr lang="en-US" spc="15" dirty="0">
                <a:cs typeface="Calibri"/>
              </a:rPr>
              <a:t>functioning</a:t>
            </a:r>
          </a:p>
          <a:p>
            <a:pPr marL="0" marR="5402580" indent="0">
              <a:lnSpc>
                <a:spcPct val="100000"/>
              </a:lnSpc>
              <a:spcBef>
                <a:spcPts val="30"/>
              </a:spcBef>
              <a:buNone/>
            </a:pPr>
            <a:r>
              <a:rPr lang="en-US" spc="15" dirty="0">
                <a:cs typeface="Calibri"/>
              </a:rPr>
              <a:t>Outlook</a:t>
            </a:r>
            <a:endParaRPr lang="en-US" dirty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25"/>
              </a:spcBef>
              <a:buNone/>
            </a:pPr>
            <a:r>
              <a:rPr lang="en-US" spc="-5" dirty="0">
                <a:cs typeface="Calibri"/>
              </a:rPr>
              <a:t>Life</a:t>
            </a:r>
            <a:r>
              <a:rPr lang="en-US" spc="5" dirty="0">
                <a:cs typeface="Calibri"/>
              </a:rPr>
              <a:t> trajectories</a:t>
            </a:r>
            <a:endParaRPr lang="en-US" dirty="0">
              <a:cs typeface="Calibri"/>
            </a:endParaRPr>
          </a:p>
          <a:p>
            <a:pPr marL="0" marR="5080" indent="0">
              <a:lnSpc>
                <a:spcPct val="100000"/>
              </a:lnSpc>
              <a:spcBef>
                <a:spcPts val="825"/>
              </a:spcBef>
              <a:buNone/>
            </a:pPr>
            <a:endParaRPr lang="en-US" i="1" spc="10" dirty="0">
              <a:solidFill>
                <a:srgbClr val="00B0F0"/>
              </a:solidFill>
              <a:cs typeface="Calibri"/>
            </a:endParaRPr>
          </a:p>
          <a:p>
            <a:pPr marL="0" marR="5080" indent="0">
              <a:lnSpc>
                <a:spcPct val="100000"/>
              </a:lnSpc>
              <a:spcBef>
                <a:spcPts val="825"/>
              </a:spcBef>
              <a:buNone/>
            </a:pPr>
            <a:r>
              <a:rPr lang="en-US" i="1" spc="10" dirty="0">
                <a:solidFill>
                  <a:srgbClr val="00B0F0"/>
                </a:solidFill>
                <a:cs typeface="Calibri"/>
              </a:rPr>
              <a:t>Outcomes </a:t>
            </a:r>
            <a:r>
              <a:rPr lang="en-US" i="1" spc="15" dirty="0">
                <a:solidFill>
                  <a:srgbClr val="00B0F0"/>
                </a:solidFill>
                <a:cs typeface="Calibri"/>
              </a:rPr>
              <a:t>are </a:t>
            </a:r>
            <a:r>
              <a:rPr lang="en-US" i="1" spc="10" dirty="0">
                <a:solidFill>
                  <a:srgbClr val="00B0F0"/>
                </a:solidFill>
                <a:cs typeface="Calibri"/>
              </a:rPr>
              <a:t>the evidence that </a:t>
            </a:r>
            <a:r>
              <a:rPr lang="en-US" i="1" spc="15" dirty="0">
                <a:solidFill>
                  <a:srgbClr val="00B0F0"/>
                </a:solidFill>
                <a:cs typeface="Calibri"/>
              </a:rPr>
              <a:t>your program </a:t>
            </a:r>
            <a:r>
              <a:rPr lang="en-US" i="1" spc="5" dirty="0">
                <a:solidFill>
                  <a:srgbClr val="00B0F0"/>
                </a:solidFill>
                <a:cs typeface="Calibri"/>
              </a:rPr>
              <a:t>is  </a:t>
            </a:r>
            <a:r>
              <a:rPr lang="en-US" b="1" i="1" spc="15" dirty="0">
                <a:solidFill>
                  <a:srgbClr val="00B0F0"/>
                </a:solidFill>
                <a:cs typeface="Calibri"/>
              </a:rPr>
              <a:t>making a</a:t>
            </a:r>
            <a:r>
              <a:rPr lang="en-US" b="1" i="1" spc="25" dirty="0">
                <a:solidFill>
                  <a:srgbClr val="00B0F0"/>
                </a:solidFill>
                <a:cs typeface="Calibri"/>
              </a:rPr>
              <a:t> </a:t>
            </a:r>
            <a:r>
              <a:rPr lang="en-US" b="1" i="1" spc="5" dirty="0">
                <a:solidFill>
                  <a:srgbClr val="00B0F0"/>
                </a:solidFill>
                <a:cs typeface="Calibri"/>
              </a:rPr>
              <a:t>difference.</a:t>
            </a:r>
            <a:endParaRPr lang="en-US" b="1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8B4E2-9006-4AA2-A863-2F9C07041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1845B-167C-4653-94D2-A291FFA8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8F19E-11B0-4493-9D00-B8E0DC007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ECC5-FE69-6843-B601-4E4351BEC08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61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70887-4CFA-4CBD-88F0-A22F2406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5" dirty="0">
                <a:solidFill>
                  <a:srgbClr val="00B0F0"/>
                </a:solidFill>
              </a:rPr>
              <a:t>Outcomes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E5F18-57A4-46B5-9464-B2518BEA10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45"/>
              </a:spcBef>
              <a:buNone/>
            </a:pPr>
            <a:r>
              <a:rPr lang="en-US" sz="3200" b="1" spc="5" dirty="0">
                <a:cs typeface="Calibri"/>
              </a:rPr>
              <a:t>Short-term</a:t>
            </a:r>
            <a:r>
              <a:rPr lang="en-US" sz="3200" b="1" spc="10" dirty="0">
                <a:cs typeface="Calibri"/>
              </a:rPr>
              <a:t> Outcomes:</a:t>
            </a:r>
            <a:endParaRPr lang="en-US" sz="3200" b="1" dirty="0">
              <a:cs typeface="Calibri"/>
            </a:endParaRPr>
          </a:p>
          <a:p>
            <a:pPr marL="378460" marR="5080">
              <a:lnSpc>
                <a:spcPct val="100000"/>
              </a:lnSpc>
              <a:spcBef>
                <a:spcPts val="470"/>
              </a:spcBef>
            </a:pPr>
            <a:r>
              <a:rPr lang="en-US" spc="5" dirty="0">
                <a:cs typeface="Calibri"/>
              </a:rPr>
              <a:t>What </a:t>
            </a:r>
            <a:r>
              <a:rPr lang="en-US" dirty="0">
                <a:cs typeface="Calibri"/>
              </a:rPr>
              <a:t>you want to </a:t>
            </a:r>
            <a:r>
              <a:rPr lang="en-US" spc="10" dirty="0">
                <a:cs typeface="Calibri"/>
              </a:rPr>
              <a:t>see </a:t>
            </a:r>
            <a:r>
              <a:rPr lang="en-US" spc="-5" dirty="0">
                <a:cs typeface="Calibri"/>
              </a:rPr>
              <a:t>for </a:t>
            </a:r>
            <a:r>
              <a:rPr lang="en-US" spc="15" dirty="0">
                <a:cs typeface="Calibri"/>
              </a:rPr>
              <a:t>a </a:t>
            </a:r>
            <a:r>
              <a:rPr lang="en-US" spc="5" dirty="0">
                <a:cs typeface="Calibri"/>
              </a:rPr>
              <a:t>participant </a:t>
            </a:r>
            <a:r>
              <a:rPr lang="en-US" spc="10" dirty="0">
                <a:cs typeface="Calibri"/>
              </a:rPr>
              <a:t>on the </a:t>
            </a:r>
            <a:r>
              <a:rPr lang="en-US" dirty="0">
                <a:cs typeface="Calibri"/>
              </a:rPr>
              <a:t>day </a:t>
            </a:r>
            <a:r>
              <a:rPr lang="en-US" spc="10" dirty="0">
                <a:cs typeface="Calibri"/>
              </a:rPr>
              <a:t>he </a:t>
            </a:r>
            <a:r>
              <a:rPr lang="en-US" spc="5" dirty="0">
                <a:cs typeface="Calibri"/>
              </a:rPr>
              <a:t>or </a:t>
            </a:r>
            <a:r>
              <a:rPr lang="en-US" spc="10" dirty="0">
                <a:cs typeface="Calibri"/>
              </a:rPr>
              <a:t>she </a:t>
            </a:r>
            <a:r>
              <a:rPr lang="en-US" dirty="0">
                <a:cs typeface="Calibri"/>
              </a:rPr>
              <a:t>completes your </a:t>
            </a:r>
            <a:r>
              <a:rPr lang="en-US" spc="-5" dirty="0">
                <a:cs typeface="Calibri"/>
              </a:rPr>
              <a:t>program</a:t>
            </a:r>
            <a:endParaRPr lang="en-US" dirty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515"/>
              </a:spcBef>
              <a:buNone/>
            </a:pPr>
            <a:r>
              <a:rPr lang="en-US" sz="3200" b="1" spc="10" dirty="0">
                <a:cs typeface="Calibri"/>
              </a:rPr>
              <a:t>Long-term Outcomes:</a:t>
            </a:r>
            <a:endParaRPr lang="en-US" sz="3200" b="1" dirty="0">
              <a:cs typeface="Calibri"/>
            </a:endParaRPr>
          </a:p>
          <a:p>
            <a:pPr marL="378460">
              <a:lnSpc>
                <a:spcPct val="100000"/>
              </a:lnSpc>
              <a:spcBef>
                <a:spcPts val="225"/>
              </a:spcBef>
            </a:pPr>
            <a:r>
              <a:rPr lang="en-US" spc="5" dirty="0">
                <a:cs typeface="Calibri"/>
              </a:rPr>
              <a:t>What </a:t>
            </a:r>
            <a:r>
              <a:rPr lang="en-US" dirty="0">
                <a:cs typeface="Calibri"/>
              </a:rPr>
              <a:t>you </a:t>
            </a:r>
            <a:r>
              <a:rPr lang="en-US" spc="10" dirty="0">
                <a:cs typeface="Calibri"/>
              </a:rPr>
              <a:t>hope </a:t>
            </a:r>
            <a:r>
              <a:rPr lang="en-US" spc="5" dirty="0">
                <a:cs typeface="Calibri"/>
              </a:rPr>
              <a:t>participants </a:t>
            </a:r>
            <a:r>
              <a:rPr lang="en-US" spc="-15" dirty="0">
                <a:cs typeface="Calibri"/>
              </a:rPr>
              <a:t>take </a:t>
            </a:r>
            <a:r>
              <a:rPr lang="en-US" spc="5" dirty="0">
                <a:cs typeface="Calibri"/>
              </a:rPr>
              <a:t>with </a:t>
            </a:r>
            <a:r>
              <a:rPr lang="en-US" spc="10" dirty="0">
                <a:cs typeface="Calibri"/>
              </a:rPr>
              <a:t>them </a:t>
            </a:r>
            <a:r>
              <a:rPr lang="en-US" spc="-5" dirty="0">
                <a:cs typeface="Calibri"/>
              </a:rPr>
              <a:t>into </a:t>
            </a:r>
            <a:r>
              <a:rPr lang="en-US" spc="10" dirty="0">
                <a:cs typeface="Calibri"/>
              </a:rPr>
              <a:t>the</a:t>
            </a:r>
            <a:r>
              <a:rPr lang="en-US" spc="-65" dirty="0">
                <a:cs typeface="Calibri"/>
              </a:rPr>
              <a:t> </a:t>
            </a:r>
            <a:r>
              <a:rPr lang="en-US" spc="5" dirty="0">
                <a:cs typeface="Calibri"/>
              </a:rPr>
              <a:t>future.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999223-76CD-43D9-B0C0-26B174BD6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13330"/>
            <a:ext cx="5556354" cy="4663633"/>
          </a:xfrm>
          <a:ln>
            <a:solidFill>
              <a:srgbClr val="00B0F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cs typeface="Calibri"/>
              </a:rPr>
              <a:t>Short-term Outcomes:</a:t>
            </a:r>
            <a:endParaRPr lang="en-US" b="1" dirty="0">
              <a:cs typeface="Calibri"/>
            </a:endParaRPr>
          </a:p>
          <a:p>
            <a:pPr>
              <a:buFont typeface="Arial"/>
              <a:buChar char="•"/>
            </a:pPr>
            <a:r>
              <a:rPr lang="en-US">
                <a:cs typeface="Calibri"/>
              </a:rPr>
              <a:t>The birthday person feels special &amp; happy</a:t>
            </a:r>
            <a:endParaRPr lang="en-US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>
                <a:cs typeface="Calibri"/>
              </a:rPr>
              <a:t>Attendees have a good time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>
                <a:ea typeface="+mn-lt"/>
                <a:cs typeface="+mn-lt"/>
              </a:rPr>
              <a:t>Long-term Outcomes:</a:t>
            </a:r>
            <a:endParaRPr lang="en-US" b="1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The birthday person has a positive memory of your party </a:t>
            </a:r>
            <a:endParaRPr lang="en-US"/>
          </a:p>
          <a:p>
            <a:pPr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The party makes a positive impact on guests – people use your party for ideas for their own parties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864CB-4C00-466A-B0AE-930545BE3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51DB3-A300-4C0A-8863-1C00EA13A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26B9A-37EE-4D5B-8D20-E810284C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ECC5-FE69-6843-B601-4E4351BEC08B}" type="slidenum">
              <a:rPr lang="en-US" smtClean="0"/>
              <a:t>31</a:t>
            </a:fld>
            <a:endParaRPr lang="en-US"/>
          </a:p>
        </p:txBody>
      </p:sp>
      <p:pic>
        <p:nvPicPr>
          <p:cNvPr id="8" name="Graphic 8" descr="Balloons with solid fill">
            <a:extLst>
              <a:ext uri="{FF2B5EF4-FFF2-40B4-BE49-F238E27FC236}">
                <a16:creationId xmlns:a16="http://schemas.microsoft.com/office/drawing/2014/main" id="{25B7713A-9E83-40EB-B739-23D98A276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2866" y="810719"/>
            <a:ext cx="1126760" cy="112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55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5207F-00C8-4F26-BE5F-9C9CC7B4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Resources =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8339E-A3DB-4E4E-9055-7E64FC6FA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368322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The things and people that you need to operate your program: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en-US" sz="2800" b="1" dirty="0">
                <a:solidFill>
                  <a:srgbClr val="000000"/>
                </a:solidFill>
                <a:cs typeface="Calibri"/>
              </a:rPr>
              <a:t>Space</a:t>
            </a:r>
            <a:r>
              <a:rPr lang="en-US" sz="2800" dirty="0">
                <a:solidFill>
                  <a:srgbClr val="000000"/>
                </a:solidFill>
                <a:cs typeface="Calibri"/>
              </a:rPr>
              <a:t> – for staff meetings, client meetings, storage, group activities, etc.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• </a:t>
            </a:r>
            <a:r>
              <a:rPr lang="en-US" sz="2800" b="1" dirty="0">
                <a:solidFill>
                  <a:srgbClr val="000000"/>
                </a:solidFill>
              </a:rPr>
              <a:t>Funding </a:t>
            </a:r>
            <a:r>
              <a:rPr lang="en-US" sz="2800" dirty="0">
                <a:solidFill>
                  <a:srgbClr val="000000"/>
                </a:solidFill>
              </a:rPr>
              <a:t>– </a:t>
            </a:r>
            <a:r>
              <a:rPr lang="en-US" sz="2800" dirty="0">
                <a:solidFill>
                  <a:srgbClr val="000000"/>
                </a:solidFill>
                <a:cs typeface="Calibri"/>
              </a:rPr>
              <a:t>Grants and donations – Funding sources.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• </a:t>
            </a:r>
            <a:r>
              <a:rPr lang="en-US" sz="2800" b="1" dirty="0">
                <a:solidFill>
                  <a:srgbClr val="000000"/>
                </a:solidFill>
                <a:cs typeface="Calibri"/>
              </a:rPr>
              <a:t>Staff</a:t>
            </a:r>
            <a:r>
              <a:rPr lang="en-US" sz="2800" dirty="0">
                <a:solidFill>
                  <a:srgbClr val="000000"/>
                </a:solidFill>
                <a:cs typeface="Calibri"/>
              </a:rPr>
              <a:t> – Administrative, operations, legal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• </a:t>
            </a:r>
            <a:r>
              <a:rPr lang="en-US" sz="2800" b="1" dirty="0">
                <a:solidFill>
                  <a:srgbClr val="000000"/>
                </a:solidFill>
                <a:cs typeface="Calibri"/>
              </a:rPr>
              <a:t>Training</a:t>
            </a:r>
            <a:r>
              <a:rPr lang="en-US" sz="2800" dirty="0">
                <a:solidFill>
                  <a:srgbClr val="000000"/>
                </a:solidFill>
                <a:cs typeface="Calibri"/>
              </a:rPr>
              <a:t> – for new staff, certifications, licensing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• </a:t>
            </a:r>
            <a:r>
              <a:rPr lang="en-US" sz="2800" dirty="0">
                <a:solidFill>
                  <a:srgbClr val="000000"/>
                </a:solidFill>
                <a:cs typeface="Calibri"/>
              </a:rPr>
              <a:t>Etc.</a:t>
            </a:r>
            <a:endParaRPr lang="en-US" sz="2800" dirty="0">
              <a:cs typeface="Calibri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C3815C-4EA4-4EAC-9682-3E7532E42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33609" y="2146143"/>
            <a:ext cx="2758191" cy="3659526"/>
          </a:xfrm>
          <a:ln>
            <a:solidFill>
              <a:srgbClr val="FF0000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Host</a:t>
            </a:r>
            <a:endParaRPr lang="en-US" dirty="0"/>
          </a:p>
          <a:p>
            <a:pPr marL="0" indent="0"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Birthday Person</a:t>
            </a:r>
          </a:p>
          <a:p>
            <a:pPr marL="0" indent="0"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Venue/space</a:t>
            </a:r>
          </a:p>
          <a:p>
            <a:pPr marL="0" indent="0"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Food &amp; cake</a:t>
            </a:r>
          </a:p>
          <a:p>
            <a:pPr marL="0" indent="0"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Tables &amp; chairs</a:t>
            </a:r>
          </a:p>
          <a:p>
            <a:pPr marL="0" indent="0"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Decorations</a:t>
            </a:r>
          </a:p>
          <a:p>
            <a:pPr marL="0" indent="0"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Games</a:t>
            </a:r>
          </a:p>
          <a:p>
            <a:pPr marL="0" indent="0"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Funding</a:t>
            </a:r>
          </a:p>
          <a:p>
            <a:pPr marL="0" indent="0"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Music</a:t>
            </a:r>
          </a:p>
          <a:p>
            <a:pPr marL="0" indent="0"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Piñata &amp; candy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5B434-7B9E-4B21-B3EA-31467A099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CA054-E012-4A33-97BA-0D74C3DDB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BCC2E-E30A-4E9D-BED8-3EA799BD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ECC5-FE69-6843-B601-4E4351BEC08B}" type="slidenum">
              <a:rPr lang="en-US" smtClean="0"/>
              <a:t>32</a:t>
            </a:fld>
            <a:endParaRPr lang="en-US"/>
          </a:p>
        </p:txBody>
      </p:sp>
      <p:pic>
        <p:nvPicPr>
          <p:cNvPr id="8" name="Graphic 8" descr="Balloons with solid fill">
            <a:extLst>
              <a:ext uri="{FF2B5EF4-FFF2-40B4-BE49-F238E27FC236}">
                <a16:creationId xmlns:a16="http://schemas.microsoft.com/office/drawing/2014/main" id="{E3A85725-2A1F-421B-9014-76593B7DF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35849" y="169336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91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4C103-E290-455A-8074-FB96603A5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1"/>
                </a:solidFill>
                <a:latin typeface="Calibri" panose="020F0502020204030204" pitchFamily="34" charset="0"/>
              </a:rPr>
              <a:t>Activities =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7AD05-0A9F-4424-8837-3648393384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What you are doing when your program is happening: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Classes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Counseling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Home visits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Events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Etc.</a:t>
            </a:r>
            <a:endParaRPr lang="en-US" sz="28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4D59E0-0F40-42D8-8CE4-59BB4AC64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85262" y="1825625"/>
            <a:ext cx="4368538" cy="4066128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US" sz="2600" dirty="0">
                <a:cs typeface="Calibri"/>
              </a:rPr>
              <a:t>Eating</a:t>
            </a:r>
          </a:p>
          <a:p>
            <a:r>
              <a:rPr lang="en-US" sz="2600" dirty="0">
                <a:cs typeface="Calibri"/>
              </a:rPr>
              <a:t>Singing "happy birthday" and cutting the cake after blowing out the candles</a:t>
            </a:r>
          </a:p>
          <a:p>
            <a:r>
              <a:rPr lang="en-US" sz="2600" dirty="0">
                <a:cs typeface="Calibri"/>
              </a:rPr>
              <a:t>Opening gifts</a:t>
            </a:r>
          </a:p>
          <a:p>
            <a:r>
              <a:rPr lang="en-US" sz="2600" dirty="0">
                <a:cs typeface="Calibri"/>
              </a:rPr>
              <a:t>Beating the Piñata</a:t>
            </a:r>
          </a:p>
          <a:p>
            <a:r>
              <a:rPr lang="en-US" sz="2600" dirty="0">
                <a:cs typeface="Calibri"/>
              </a:rPr>
              <a:t>Dancing</a:t>
            </a:r>
          </a:p>
          <a:p>
            <a:r>
              <a:rPr lang="en-US" sz="2600" dirty="0">
                <a:cs typeface="Calibri"/>
              </a:rPr>
              <a:t>Playing games (yard games, board games, etc.)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D6251-2C4F-40DE-AD54-61AAFB41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160A0-78F5-47E5-AE60-6D6A3BD7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46388-F9D2-4A0D-9E68-6DC3C90AA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ECC5-FE69-6843-B601-4E4351BEC08B}" type="slidenum">
              <a:rPr lang="en-US" smtClean="0"/>
              <a:t>33</a:t>
            </a:fld>
            <a:endParaRPr lang="en-US"/>
          </a:p>
        </p:txBody>
      </p:sp>
      <p:pic>
        <p:nvPicPr>
          <p:cNvPr id="9" name="Graphic 8" descr="Balloons">
            <a:extLst>
              <a:ext uri="{FF2B5EF4-FFF2-40B4-BE49-F238E27FC236}">
                <a16:creationId xmlns:a16="http://schemas.microsoft.com/office/drawing/2014/main" id="{74443F2B-2A17-4755-8D89-CB393BF03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3542" y="14657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73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7DF35-0D0C-4F43-837D-315146949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95"/>
              </a:spcBef>
            </a:pPr>
            <a:r>
              <a:rPr lang="en-US" b="1" spc="-15" dirty="0">
                <a:solidFill>
                  <a:srgbClr val="00B050"/>
                </a:solidFill>
                <a:cs typeface="Calibri"/>
              </a:rPr>
              <a:t>Outputs </a:t>
            </a:r>
            <a:r>
              <a:rPr lang="en-US" b="1" dirty="0">
                <a:solidFill>
                  <a:srgbClr val="00B050"/>
                </a:solidFill>
                <a:cs typeface="Calibri"/>
              </a:rPr>
              <a:t>=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5F3EF-8C86-46AD-9876-A97A9ABD5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41300" marR="6069965" lvl="1" indent="0">
              <a:lnSpc>
                <a:spcPct val="122400"/>
              </a:lnSpc>
              <a:spcBef>
                <a:spcPts val="470"/>
              </a:spcBef>
              <a:buNone/>
            </a:pPr>
            <a:r>
              <a:rPr lang="en-US" spc="15" dirty="0">
                <a:cs typeface="Calibri"/>
              </a:rPr>
              <a:t>Activities happened!</a:t>
            </a:r>
          </a:p>
          <a:p>
            <a:pPr marL="469900" marR="6069965" lvl="1">
              <a:lnSpc>
                <a:spcPct val="122400"/>
              </a:lnSpc>
              <a:spcBef>
                <a:spcPts val="470"/>
              </a:spcBef>
            </a:pPr>
            <a:r>
              <a:rPr lang="en-US" spc="15" dirty="0">
                <a:cs typeface="Calibri"/>
              </a:rPr>
              <a:t># </a:t>
            </a:r>
            <a:r>
              <a:rPr lang="en-US" spc="10" dirty="0">
                <a:cs typeface="Calibri"/>
              </a:rPr>
              <a:t>of</a:t>
            </a:r>
            <a:r>
              <a:rPr lang="en-US" spc="-45" dirty="0">
                <a:cs typeface="Calibri"/>
              </a:rPr>
              <a:t> </a:t>
            </a:r>
            <a:r>
              <a:rPr lang="en-US" spc="10" dirty="0">
                <a:cs typeface="Calibri"/>
              </a:rPr>
              <a:t>participants  </a:t>
            </a:r>
          </a:p>
          <a:p>
            <a:pPr marL="469900" marR="6069965" lvl="1">
              <a:lnSpc>
                <a:spcPct val="122400"/>
              </a:lnSpc>
              <a:spcBef>
                <a:spcPts val="470"/>
              </a:spcBef>
            </a:pPr>
            <a:r>
              <a:rPr lang="en-US" spc="15" dirty="0">
                <a:cs typeface="Calibri"/>
              </a:rPr>
              <a:t># </a:t>
            </a:r>
            <a:r>
              <a:rPr lang="en-US" spc="10" dirty="0">
                <a:cs typeface="Calibri"/>
              </a:rPr>
              <a:t>of </a:t>
            </a:r>
            <a:r>
              <a:rPr lang="en-US" spc="5" dirty="0">
                <a:cs typeface="Calibri"/>
              </a:rPr>
              <a:t>events  </a:t>
            </a:r>
          </a:p>
          <a:p>
            <a:pPr marL="469900" marR="6069965" lvl="1">
              <a:lnSpc>
                <a:spcPct val="122400"/>
              </a:lnSpc>
              <a:spcBef>
                <a:spcPts val="470"/>
              </a:spcBef>
            </a:pPr>
            <a:r>
              <a:rPr lang="en-US" spc="5" dirty="0">
                <a:cs typeface="Calibri"/>
              </a:rPr>
              <a:t># of </a:t>
            </a:r>
            <a:r>
              <a:rPr lang="en-US" spc="15" dirty="0">
                <a:cs typeface="Calibri"/>
              </a:rPr>
              <a:t>meals</a:t>
            </a:r>
            <a:r>
              <a:rPr lang="en-US" dirty="0">
                <a:cs typeface="Calibri"/>
              </a:rPr>
              <a:t> </a:t>
            </a:r>
            <a:r>
              <a:rPr lang="en-US" spc="10" dirty="0">
                <a:cs typeface="Calibri"/>
              </a:rPr>
              <a:t>served</a:t>
            </a:r>
            <a:endParaRPr lang="en-US" dirty="0">
              <a:cs typeface="Calibri"/>
            </a:endParaRPr>
          </a:p>
          <a:p>
            <a:pPr marL="469900" marR="6069965" lvl="1">
              <a:lnSpc>
                <a:spcPct val="122400"/>
              </a:lnSpc>
              <a:spcBef>
                <a:spcPts val="470"/>
              </a:spcBef>
            </a:pPr>
            <a:r>
              <a:rPr lang="en-US" spc="10" dirty="0">
                <a:solidFill>
                  <a:srgbClr val="000000"/>
                </a:solidFill>
                <a:cs typeface="Calibri"/>
              </a:rPr>
              <a:t>Engagement</a:t>
            </a:r>
          </a:p>
          <a:p>
            <a:pPr marL="469900" marR="6069965" lvl="1">
              <a:lnSpc>
                <a:spcPct val="122400"/>
              </a:lnSpc>
              <a:spcBef>
                <a:spcPts val="470"/>
              </a:spcBef>
            </a:pPr>
            <a:r>
              <a:rPr lang="en-US" spc="10" dirty="0">
                <a:solidFill>
                  <a:srgbClr val="000000"/>
                </a:solidFill>
                <a:cs typeface="Calibri"/>
              </a:rPr>
              <a:t>Trust built </a:t>
            </a:r>
          </a:p>
          <a:p>
            <a:pPr marL="0" indent="0">
              <a:lnSpc>
                <a:spcPct val="100000"/>
              </a:lnSpc>
              <a:spcBef>
                <a:spcPts val="590"/>
              </a:spcBef>
              <a:buNone/>
            </a:pPr>
            <a:endParaRPr lang="en-US" i="1" spc="15" dirty="0">
              <a:solidFill>
                <a:srgbClr val="00B050"/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590"/>
              </a:spcBef>
              <a:buNone/>
            </a:pPr>
            <a:r>
              <a:rPr lang="en-US" i="1" spc="15" dirty="0">
                <a:solidFill>
                  <a:srgbClr val="00B050"/>
                </a:solidFill>
                <a:cs typeface="Calibri"/>
              </a:rPr>
              <a:t>Outputs are </a:t>
            </a:r>
            <a:r>
              <a:rPr lang="en-US" i="1" spc="10" dirty="0">
                <a:solidFill>
                  <a:srgbClr val="00B050"/>
                </a:solidFill>
                <a:cs typeface="Calibri"/>
              </a:rPr>
              <a:t>the evidence that </a:t>
            </a:r>
            <a:r>
              <a:rPr lang="en-US" i="1" spc="15" dirty="0">
                <a:solidFill>
                  <a:srgbClr val="00B050"/>
                </a:solidFill>
                <a:cs typeface="Calibri"/>
              </a:rPr>
              <a:t>you are </a:t>
            </a:r>
            <a:r>
              <a:rPr lang="en-US" i="1" spc="10" dirty="0">
                <a:solidFill>
                  <a:srgbClr val="00B050"/>
                </a:solidFill>
                <a:cs typeface="Calibri"/>
              </a:rPr>
              <a:t>doing </a:t>
            </a:r>
            <a:r>
              <a:rPr lang="en-US" i="1" spc="15" dirty="0">
                <a:solidFill>
                  <a:srgbClr val="00B050"/>
                </a:solidFill>
                <a:cs typeface="Calibri"/>
              </a:rPr>
              <a:t>what you planned </a:t>
            </a:r>
            <a:r>
              <a:rPr lang="en-US" i="1" dirty="0">
                <a:solidFill>
                  <a:srgbClr val="00B050"/>
                </a:solidFill>
                <a:cs typeface="Calibri"/>
              </a:rPr>
              <a:t>to</a:t>
            </a:r>
            <a:r>
              <a:rPr lang="en-US" i="1" spc="55" dirty="0">
                <a:solidFill>
                  <a:srgbClr val="00B050"/>
                </a:solidFill>
                <a:cs typeface="Calibri"/>
              </a:rPr>
              <a:t> </a:t>
            </a:r>
            <a:r>
              <a:rPr lang="en-US" i="1" spc="10" dirty="0">
                <a:solidFill>
                  <a:srgbClr val="00B050"/>
                </a:solidFill>
                <a:cs typeface="Calibri"/>
              </a:rPr>
              <a:t>do.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3FCFC-A1B9-48BA-A4D7-A466CD0B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E09F3-3155-4632-A734-3597FF29D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5684C-5B90-4D27-915E-F6EA9B6C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ECC5-FE69-6843-B601-4E4351BEC08B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7F694-7CF9-4DC5-AE41-508BBB611BCA}"/>
              </a:ext>
            </a:extLst>
          </p:cNvPr>
          <p:cNvSpPr txBox="1"/>
          <p:nvPr/>
        </p:nvSpPr>
        <p:spPr>
          <a:xfrm>
            <a:off x="7254176" y="1825461"/>
            <a:ext cx="4099624" cy="2554545"/>
          </a:xfrm>
          <a:prstGeom prst="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US" sz="1600" dirty="0"/>
              <a:t># of guests</a:t>
            </a:r>
          </a:p>
          <a:p>
            <a:pPr lvl="0"/>
            <a:r>
              <a:rPr lang="en-US" sz="1600" dirty="0"/>
              <a:t># of gifts (maybe) </a:t>
            </a:r>
          </a:p>
          <a:p>
            <a:pPr lvl="0"/>
            <a:r>
              <a:rPr lang="en-US" sz="1600" dirty="0"/>
              <a:t># of games available to guests  </a:t>
            </a:r>
          </a:p>
          <a:p>
            <a:pPr lvl="0">
              <a:defRPr/>
            </a:pPr>
            <a:r>
              <a:rPr lang="en-US" sz="1600" dirty="0"/>
              <a:t>% of food and cake eaten vs. left-over </a:t>
            </a:r>
          </a:p>
          <a:p>
            <a:pPr lvl="0"/>
            <a:r>
              <a:rPr lang="en-US" sz="1600" dirty="0"/>
              <a:t>Engagement:</a:t>
            </a:r>
          </a:p>
          <a:p>
            <a:pPr lvl="1"/>
            <a:r>
              <a:rPr lang="en-US" sz="1600" dirty="0"/>
              <a:t># of people dancing, playing games</a:t>
            </a:r>
          </a:p>
          <a:p>
            <a:pPr lvl="1"/>
            <a:r>
              <a:rPr lang="en-US" sz="1600" dirty="0"/>
              <a:t>Enthusiasm</a:t>
            </a:r>
          </a:p>
          <a:p>
            <a:pPr lvl="0"/>
            <a:r>
              <a:rPr lang="en-US" sz="1600" dirty="0"/>
              <a:t>Atmosphere</a:t>
            </a:r>
          </a:p>
          <a:p>
            <a:pPr lvl="1"/>
            <a:r>
              <a:rPr lang="en-US" sz="1600" dirty="0"/>
              <a:t>Welcoming</a:t>
            </a:r>
          </a:p>
          <a:p>
            <a:pPr lvl="1"/>
            <a:r>
              <a:rPr lang="en-US" sz="1600" dirty="0"/>
              <a:t>Comfortable</a:t>
            </a:r>
            <a:endParaRPr lang="en-US" sz="2000" dirty="0">
              <a:latin typeface="Calibri"/>
              <a:ea typeface="Arial"/>
              <a:cs typeface="Arial"/>
            </a:endParaRPr>
          </a:p>
        </p:txBody>
      </p:sp>
      <p:pic>
        <p:nvPicPr>
          <p:cNvPr id="9" name="Graphic 8" descr="Balloons">
            <a:extLst>
              <a:ext uri="{FF2B5EF4-FFF2-40B4-BE49-F238E27FC236}">
                <a16:creationId xmlns:a16="http://schemas.microsoft.com/office/drawing/2014/main" id="{2D6EEE0C-EB6A-485A-B11F-B7E71CE39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6600" y="14128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44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238E0-841F-7C41-89CF-9A0B7CFF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Outputs versus outcomes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16DEF-0A00-D44C-9847-653602471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24AC2-9B05-B84E-B26A-F265B690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0C33-C2FC-0842-AD83-C1695AFD7544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EA160-5665-3D44-9A43-583BB43EECC4}"/>
              </a:ext>
            </a:extLst>
          </p:cNvPr>
          <p:cNvSpPr txBox="1"/>
          <p:nvPr/>
        </p:nvSpPr>
        <p:spPr>
          <a:xfrm>
            <a:off x="838199" y="2579986"/>
            <a:ext cx="4743681" cy="31700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US" sz="2000" dirty="0"/>
              <a:t># of guests</a:t>
            </a:r>
          </a:p>
          <a:p>
            <a:pPr lvl="0"/>
            <a:r>
              <a:rPr lang="en-US" sz="2000" dirty="0"/>
              <a:t># of gifts (maybe) </a:t>
            </a:r>
          </a:p>
          <a:p>
            <a:pPr lvl="0"/>
            <a:r>
              <a:rPr lang="en-US" sz="2000" dirty="0"/>
              <a:t># of games available to guests  </a:t>
            </a:r>
          </a:p>
          <a:p>
            <a:pPr lvl="0">
              <a:defRPr/>
            </a:pPr>
            <a:r>
              <a:rPr lang="en-US" sz="2000" dirty="0"/>
              <a:t>% of food and cake eaten vs. left-over </a:t>
            </a:r>
          </a:p>
          <a:p>
            <a:pPr lvl="0"/>
            <a:r>
              <a:rPr lang="en-US" sz="2000" dirty="0"/>
              <a:t>Engagement:</a:t>
            </a:r>
          </a:p>
          <a:p>
            <a:pPr lvl="1"/>
            <a:r>
              <a:rPr lang="en-US" sz="2000" dirty="0"/>
              <a:t># of people dancing, playing games</a:t>
            </a:r>
          </a:p>
          <a:p>
            <a:pPr lvl="1"/>
            <a:r>
              <a:rPr lang="en-US" sz="2000" dirty="0"/>
              <a:t>Enthusiasm</a:t>
            </a:r>
          </a:p>
          <a:p>
            <a:pPr lvl="0"/>
            <a:r>
              <a:rPr lang="en-US" sz="2000" dirty="0"/>
              <a:t>Atmosphere</a:t>
            </a:r>
          </a:p>
          <a:p>
            <a:pPr lvl="1"/>
            <a:r>
              <a:rPr lang="en-US" sz="2000" dirty="0"/>
              <a:t>Welcoming</a:t>
            </a:r>
          </a:p>
          <a:p>
            <a:pPr lvl="1"/>
            <a:r>
              <a:rPr lang="en-US" sz="2000" dirty="0"/>
              <a:t>Comfortable</a:t>
            </a:r>
            <a:endParaRPr lang="en-US" sz="2000" dirty="0">
              <a:ea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0FD711-3718-DE46-BFFF-D47DF4EDA8D5}"/>
              </a:ext>
            </a:extLst>
          </p:cNvPr>
          <p:cNvSpPr txBox="1"/>
          <p:nvPr/>
        </p:nvSpPr>
        <p:spPr>
          <a:xfrm>
            <a:off x="6610120" y="2579986"/>
            <a:ext cx="5079372" cy="24160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ea typeface="+mn-lt"/>
                <a:cs typeface="+mn-lt"/>
              </a:rPr>
              <a:t>The birthday person feels special &amp; happy</a:t>
            </a:r>
            <a:endParaRPr lang="en-US" sz="20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ea typeface="+mn-lt"/>
                <a:cs typeface="+mn-lt"/>
              </a:rPr>
              <a:t>Attendees have a good time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ea typeface="+mn-lt"/>
                <a:cs typeface="+mn-lt"/>
              </a:rPr>
              <a:t>The birthday person has a positive memory of your party </a:t>
            </a:r>
            <a:endParaRPr lang="en-US" sz="2000" dirty="0"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ea typeface="+mn-lt"/>
                <a:cs typeface="+mn-lt"/>
              </a:rPr>
              <a:t>The party makes a positive impact on guests – people use your party for ideas for their own parties</a:t>
            </a:r>
            <a:endParaRPr lang="en-US" sz="2000" dirty="0">
              <a:cs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B2E08-CCC3-F943-B8CA-48B9B8727E63}"/>
              </a:ext>
            </a:extLst>
          </p:cNvPr>
          <p:cNvSpPr txBox="1"/>
          <p:nvPr/>
        </p:nvSpPr>
        <p:spPr>
          <a:xfrm>
            <a:off x="6610120" y="1651714"/>
            <a:ext cx="5079372" cy="9541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spc="-20" dirty="0">
                <a:solidFill>
                  <a:srgbClr val="00B0F0"/>
                </a:solidFill>
                <a:latin typeface="Calibri"/>
                <a:ea typeface="+mj-ea"/>
                <a:cs typeface="Calibri"/>
              </a:rPr>
              <a:t>OUTCOMES: </a:t>
            </a:r>
          </a:p>
          <a:p>
            <a:r>
              <a:rPr lang="en-US" sz="2800" spc="-20" dirty="0">
                <a:solidFill>
                  <a:srgbClr val="00B0F0"/>
                </a:solidFill>
                <a:latin typeface="Calibri"/>
                <a:ea typeface="+mj-ea"/>
                <a:cs typeface="Calibri"/>
              </a:rPr>
              <a:t>Your program made a difference!!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478DC9-85CA-8C4D-ACA4-78084AF09242}"/>
              </a:ext>
            </a:extLst>
          </p:cNvPr>
          <p:cNvSpPr txBox="1"/>
          <p:nvPr/>
        </p:nvSpPr>
        <p:spPr>
          <a:xfrm>
            <a:off x="838200" y="1625879"/>
            <a:ext cx="4743680" cy="9541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spc="-15" dirty="0">
                <a:solidFill>
                  <a:srgbClr val="00B050"/>
                </a:solidFill>
                <a:latin typeface="Calibri"/>
                <a:ea typeface="+mj-lt"/>
                <a:cs typeface="Calibri"/>
              </a:rPr>
              <a:t>OUTPUTS: </a:t>
            </a:r>
          </a:p>
          <a:p>
            <a:r>
              <a:rPr lang="en-US" sz="2800" spc="-15" dirty="0">
                <a:solidFill>
                  <a:srgbClr val="00B050"/>
                </a:solidFill>
                <a:latin typeface="Calibri"/>
                <a:ea typeface="+mj-lt"/>
                <a:cs typeface="Calibri"/>
              </a:rPr>
              <a:t>You did your program!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2B2CC-2A66-4BE1-9580-B6ABAA0C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</p:spTree>
    <p:extLst>
      <p:ext uri="{BB962C8B-B14F-4D97-AF65-F5344CB8AC3E}">
        <p14:creationId xmlns:p14="http://schemas.microsoft.com/office/powerpoint/2010/main" val="479279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70294-2326-43E1-914C-AD488A783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2FFFC-4156-4F0A-B2A5-CDDC50D53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Beliefs you have about what will work and why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20911-C154-4DE8-8999-CDB018E1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0D780-97A9-445D-B04D-7064BEC0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01EEC-88DE-4043-B948-80EDC24B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ECC5-FE69-6843-B601-4E4351BEC08B}" type="slidenum">
              <a:rPr lang="en-US" smtClean="0"/>
              <a:t>36</a:t>
            </a:fld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F67F6C16-E2B7-4809-B065-EF208C17BE1A}"/>
              </a:ext>
            </a:extLst>
          </p:cNvPr>
          <p:cNvSpPr txBox="1">
            <a:spLocks/>
          </p:cNvSpPr>
          <p:nvPr/>
        </p:nvSpPr>
        <p:spPr>
          <a:xfrm>
            <a:off x="1956404" y="3516197"/>
            <a:ext cx="8279192" cy="2525571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Calibri"/>
              </a:rPr>
              <a:t>Culture – it's culturally appropriate to celebrate the way you've planned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The birthday person </a:t>
            </a:r>
            <a:r>
              <a:rPr lang="en-US" sz="2400" b="1" dirty="0">
                <a:ea typeface="+mn-lt"/>
                <a:cs typeface="+mn-lt"/>
              </a:rPr>
              <a:t>WANTS </a:t>
            </a:r>
            <a:r>
              <a:rPr lang="en-US" sz="2400" dirty="0">
                <a:ea typeface="+mn-lt"/>
                <a:cs typeface="+mn-lt"/>
              </a:rPr>
              <a:t>to be celebrated (and celebrated in the way you've planned/organized)</a:t>
            </a:r>
          </a:p>
          <a:p>
            <a:r>
              <a:rPr lang="en-US" sz="2400" dirty="0">
                <a:cs typeface="Calibri" panose="020F0502020204030204"/>
              </a:rPr>
              <a:t>The resources you have and activities you've planned meet the preferences and needs of the guests</a:t>
            </a:r>
          </a:p>
        </p:txBody>
      </p:sp>
      <p:pic>
        <p:nvPicPr>
          <p:cNvPr id="9" name="Graphic 8" descr="Balloons">
            <a:extLst>
              <a:ext uri="{FF2B5EF4-FFF2-40B4-BE49-F238E27FC236}">
                <a16:creationId xmlns:a16="http://schemas.microsoft.com/office/drawing/2014/main" id="{BFDE95A0-C7D6-46A9-8B7E-73C866A11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6338" y="30868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5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A7C3-90F6-4285-A0A2-844692980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External Factors – Barriers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A8419-3524-4695-92B9-330FC666E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What might limit or be an obstacle to success?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09FA4-4405-472D-8FD7-9240C08F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B2279-863B-43A9-90EC-D1346C976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DC7C2-B85F-4DF3-95BF-766B5F3C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ECC5-FE69-6843-B601-4E4351BEC08B}" type="slidenum">
              <a:rPr lang="en-US" smtClean="0"/>
              <a:t>37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074510-CF33-40BD-9F5E-A6024C2726FA}"/>
              </a:ext>
            </a:extLst>
          </p:cNvPr>
          <p:cNvSpPr txBox="1">
            <a:spLocks/>
          </p:cNvSpPr>
          <p:nvPr/>
        </p:nvSpPr>
        <p:spPr>
          <a:xfrm>
            <a:off x="1226663" y="3518693"/>
            <a:ext cx="9738674" cy="274796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Calibri"/>
              </a:rPr>
              <a:t>COVID -&gt; must work around new (and changing) restrictions (social distancing, no groups of more than 5, comfort level of folks in attending events)</a:t>
            </a:r>
          </a:p>
          <a:p>
            <a:r>
              <a:rPr lang="en-US" sz="2000" dirty="0">
                <a:cs typeface="Calibri"/>
              </a:rPr>
              <a:t>Maybe the birthday persons or guests have food allergies/restrictions that mean modifications or alterations to your menu</a:t>
            </a:r>
          </a:p>
          <a:p>
            <a:r>
              <a:rPr lang="en-US" sz="2000" dirty="0">
                <a:cs typeface="Calibri"/>
              </a:rPr>
              <a:t>Maybe the day you've chosen is popular and there are several other events happening – guests will have to choose between your event and others</a:t>
            </a:r>
          </a:p>
          <a:p>
            <a:r>
              <a:rPr lang="en-US" sz="2000" dirty="0">
                <a:cs typeface="Calibri"/>
              </a:rPr>
              <a:t>Funding/space limitations or availability</a:t>
            </a:r>
          </a:p>
        </p:txBody>
      </p:sp>
      <p:pic>
        <p:nvPicPr>
          <p:cNvPr id="9" name="Graphic 8" descr="Balloons">
            <a:extLst>
              <a:ext uri="{FF2B5EF4-FFF2-40B4-BE49-F238E27FC236}">
                <a16:creationId xmlns:a16="http://schemas.microsoft.com/office/drawing/2014/main" id="{0220FDAB-F86F-4EEB-9D16-6E85CECD9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08137" y="30868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81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4BAC7E-23BA-41C2-A916-629919F1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24  February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A71639-D1F6-404E-A637-7EC84FF8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New Mexico Early Childhood Evaluation Learning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793A8-B306-46AE-AD77-044FF882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406ECC5-FE69-6843-B601-4E4351BEC08B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85864DE-8C97-4433-8A74-E5CC29364622}"/>
              </a:ext>
            </a:extLst>
          </p:cNvPr>
          <p:cNvGraphicFramePr>
            <a:graphicFrameLocks/>
          </p:cNvGraphicFramePr>
          <p:nvPr/>
        </p:nvGraphicFramePr>
        <p:xfrm>
          <a:off x="338436" y="136525"/>
          <a:ext cx="11515127" cy="6605185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1980749">
                  <a:extLst>
                    <a:ext uri="{9D8B030D-6E8A-4147-A177-3AD203B41FA5}">
                      <a16:colId xmlns:a16="http://schemas.microsoft.com/office/drawing/2014/main" val="3355546831"/>
                    </a:ext>
                  </a:extLst>
                </a:gridCol>
                <a:gridCol w="2016438">
                  <a:extLst>
                    <a:ext uri="{9D8B030D-6E8A-4147-A177-3AD203B41FA5}">
                      <a16:colId xmlns:a16="http://schemas.microsoft.com/office/drawing/2014/main" val="3359533601"/>
                    </a:ext>
                  </a:extLst>
                </a:gridCol>
                <a:gridCol w="3076856">
                  <a:extLst>
                    <a:ext uri="{9D8B030D-6E8A-4147-A177-3AD203B41FA5}">
                      <a16:colId xmlns:a16="http://schemas.microsoft.com/office/drawing/2014/main" val="2198416192"/>
                    </a:ext>
                  </a:extLst>
                </a:gridCol>
                <a:gridCol w="2280492">
                  <a:extLst>
                    <a:ext uri="{9D8B030D-6E8A-4147-A177-3AD203B41FA5}">
                      <a16:colId xmlns:a16="http://schemas.microsoft.com/office/drawing/2014/main" val="1931203861"/>
                    </a:ext>
                  </a:extLst>
                </a:gridCol>
                <a:gridCol w="2160592">
                  <a:extLst>
                    <a:ext uri="{9D8B030D-6E8A-4147-A177-3AD203B41FA5}">
                      <a16:colId xmlns:a16="http://schemas.microsoft.com/office/drawing/2014/main" val="1111655963"/>
                    </a:ext>
                  </a:extLst>
                </a:gridCol>
              </a:tblGrid>
              <a:tr h="443369">
                <a:tc gridSpan="5">
                  <a:txBody>
                    <a:bodyPr/>
                    <a:lstStyle/>
                    <a:p>
                      <a:r>
                        <a:rPr lang="en-US" sz="1800" b="1" dirty="0"/>
                        <a:t>Goal</a:t>
                      </a:r>
                      <a:r>
                        <a:rPr lang="en-US" sz="1800" dirty="0"/>
                        <a:t>: </a:t>
                      </a:r>
                      <a:r>
                        <a:rPr lang="en-US" sz="1800" b="1" dirty="0"/>
                        <a:t>Host a birthday party for a dear friend/family member.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102538"/>
                  </a:ext>
                </a:extLst>
              </a:tr>
              <a:tr h="577021">
                <a:tc rowSpan="2"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Resources </a:t>
                      </a:r>
                    </a:p>
                    <a:p>
                      <a:pPr algn="l"/>
                      <a:r>
                        <a:rPr lang="en-US" sz="1600" b="1" dirty="0"/>
                        <a:t>What you need</a:t>
                      </a:r>
                    </a:p>
                  </a:txBody>
                  <a:tcPr marL="93669" marR="93669" marT="46835" marB="46835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7030A0"/>
                          </a:solidFill>
                        </a:rPr>
                        <a:t>Activities </a:t>
                      </a:r>
                    </a:p>
                    <a:p>
                      <a:pPr algn="l"/>
                      <a:r>
                        <a:rPr lang="en-US" sz="1600" b="1" dirty="0"/>
                        <a:t>What you do</a:t>
                      </a:r>
                    </a:p>
                  </a:txBody>
                  <a:tcPr marL="93669" marR="93669" marT="46835" marB="46835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B050"/>
                          </a:solidFill>
                        </a:rPr>
                        <a:t>Outputs </a:t>
                      </a:r>
                    </a:p>
                    <a:p>
                      <a:pPr algn="l"/>
                      <a:r>
                        <a:rPr lang="en-US" sz="1600" b="1" dirty="0"/>
                        <a:t>Evidence that you did activities</a:t>
                      </a:r>
                    </a:p>
                  </a:txBody>
                  <a:tcPr marL="93669" marR="93669" marT="46835" marB="46835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B0F0"/>
                          </a:solidFill>
                        </a:rPr>
                        <a:t>Outcomes </a:t>
                      </a:r>
                    </a:p>
                    <a:p>
                      <a:pPr algn="l"/>
                      <a:r>
                        <a:rPr lang="en-US" sz="1600" b="1" dirty="0"/>
                        <a:t>How your program affects participants</a:t>
                      </a:r>
                    </a:p>
                  </a:txBody>
                  <a:tcPr marL="93669" marR="93669" marT="46835" marB="46835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122630"/>
                  </a:ext>
                </a:extLst>
              </a:tr>
              <a:tr h="577021">
                <a:tc vMerge="1">
                  <a:txBody>
                    <a:bodyPr/>
                    <a:lstStyle/>
                    <a:p>
                      <a:r>
                        <a:rPr lang="en-US" sz="1600" b="1" dirty="0"/>
                        <a:t>Resources – What you need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sz="1600" b="1" dirty="0"/>
                        <a:t>Activities – What you do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sz="1600" b="1" dirty="0"/>
                        <a:t>Outputs – What it looks like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Short-Term </a:t>
                      </a:r>
                    </a:p>
                    <a:p>
                      <a:r>
                        <a:rPr lang="en-US" sz="1600" b="1" dirty="0"/>
                        <a:t>(at end of party)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Long-Term </a:t>
                      </a:r>
                    </a:p>
                    <a:p>
                      <a:r>
                        <a:rPr lang="en-US" sz="1600" b="1" dirty="0"/>
                        <a:t>(in the future)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820095"/>
                  </a:ext>
                </a:extLst>
              </a:tr>
              <a:tr h="21271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Host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Birthday Person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Venue/space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Food &amp; cake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Tables &amp; chairs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Decorations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Games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Funding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Music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/>
                        <a:t>Piñata &amp; candy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Eating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Singing "happy birthday" and cutting the cake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Opening gifts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Beating the Piñata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Dancing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Playing games 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# of guests who attend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# of gifts (maybe)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# of games available to guests 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latin typeface="+mn-lt"/>
                        </a:rPr>
                        <a:t>% of food and cake eaten vs. left-over </a:t>
                      </a:r>
                      <a:endParaRPr lang="en-US" sz="1600" b="0" i="0" u="none" strike="noStrike" noProof="0" dirty="0">
                        <a:latin typeface="Calibri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Engagement:</a:t>
                      </a:r>
                    </a:p>
                    <a:p>
                      <a:pPr marL="45720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# of people dancing, playing games</a:t>
                      </a:r>
                    </a:p>
                    <a:p>
                      <a:pPr marL="45720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Enthusiasm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Atmosphere</a:t>
                      </a:r>
                    </a:p>
                    <a:p>
                      <a:pPr marL="45720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Welcoming</a:t>
                      </a:r>
                    </a:p>
                    <a:p>
                      <a:pPr marL="45720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Comfortable</a:t>
                      </a:r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The birthday person feels special &amp; happy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Attendees have a good time</a:t>
                      </a:r>
                      <a:endParaRPr lang="en-US" sz="1600" u="none" dirty="0"/>
                    </a:p>
                    <a:p>
                      <a:pPr lvl="0">
                        <a:buNone/>
                      </a:pPr>
                      <a:endParaRPr lang="en-US" sz="1600" u="none" dirty="0"/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/>
                        <a:t>The birthday person has a positive memory of your party 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/>
                        <a:t>The party makes a positive  impact on guests – people use your party for ideas for their own parties</a:t>
                      </a:r>
                      <a:endParaRPr lang="en-US" sz="1600" u="none" dirty="0"/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827202"/>
                  </a:ext>
                </a:extLst>
              </a:tr>
              <a:tr h="1380063">
                <a:tc gridSpan="3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</a:rPr>
                        <a:t>Assumptions</a:t>
                      </a:r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: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Culture – it's culturally appropriate to celebrate the way you've planned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The birthday person </a:t>
                      </a:r>
                      <a:r>
                        <a:rPr lang="en-US" sz="1600" b="1" i="0" u="none" strike="noStrike" noProof="0" dirty="0">
                          <a:latin typeface="Calibri"/>
                        </a:rPr>
                        <a:t>WANTS </a:t>
                      </a:r>
                      <a:r>
                        <a:rPr lang="en-US" sz="1600" b="0" i="0" u="none" strike="noStrike" noProof="0" dirty="0">
                          <a:latin typeface="Calibri"/>
                        </a:rPr>
                        <a:t>to be celebrated (and celebrated in the way you've planned/organized)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The resources you have and activities you've planned meet the preferences and needs of the guests</a:t>
                      </a:r>
                      <a:endParaRPr lang="en-US" sz="1600" dirty="0"/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External Factors: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COVID 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Food allergies/restrictions 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Maybe the day you've chosen is popular and there are several other events happening – guests will have to choose between your event and others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Funding/space limitations or availability</a:t>
                      </a:r>
                      <a:endParaRPr lang="en-US" dirty="0"/>
                    </a:p>
                  </a:txBody>
                  <a:tcPr marL="93669" marR="93669" marT="46835" marB="46835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193617"/>
                  </a:ext>
                </a:extLst>
              </a:tr>
            </a:tbl>
          </a:graphicData>
        </a:graphic>
      </p:graphicFrame>
      <p:pic>
        <p:nvPicPr>
          <p:cNvPr id="7" name="Graphic 6" descr="Balloons">
            <a:extLst>
              <a:ext uri="{FF2B5EF4-FFF2-40B4-BE49-F238E27FC236}">
                <a16:creationId xmlns:a16="http://schemas.microsoft.com/office/drawing/2014/main" id="{ABD39D96-43B2-4ED0-974F-0ECC72F62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15243" y="217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77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565" y="213835"/>
            <a:ext cx="7886700" cy="775969"/>
          </a:xfrm>
        </p:spPr>
        <p:txBody>
          <a:bodyPr/>
          <a:lstStyle/>
          <a:p>
            <a:r>
              <a:rPr lang="en-US" dirty="0"/>
              <a:t>Logic model template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96138" y="1618705"/>
            <a:ext cx="1254125" cy="423608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918585" y="1625687"/>
            <a:ext cx="1143000" cy="7315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18585" y="3569422"/>
            <a:ext cx="11430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640705" y="1628865"/>
            <a:ext cx="1143000" cy="193738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18585" y="2425787"/>
            <a:ext cx="1143000" cy="800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5635625" y="3796117"/>
            <a:ext cx="1143000" cy="1943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cxnSp>
        <p:nvCxnSpPr>
          <p:cNvPr id="10" name="Line 32"/>
          <p:cNvCxnSpPr>
            <a:cxnSpLocks noChangeShapeType="1"/>
          </p:cNvCxnSpPr>
          <p:nvPr/>
        </p:nvCxnSpPr>
        <p:spPr bwMode="auto">
          <a:xfrm>
            <a:off x="3469005" y="2427692"/>
            <a:ext cx="2921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Line 33"/>
          <p:cNvCxnSpPr>
            <a:cxnSpLocks noChangeShapeType="1"/>
          </p:cNvCxnSpPr>
          <p:nvPr/>
        </p:nvCxnSpPr>
        <p:spPr bwMode="auto">
          <a:xfrm>
            <a:off x="3466465" y="4027892"/>
            <a:ext cx="2921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350125" y="1741257"/>
            <a:ext cx="1257300" cy="901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13" name="Text Box 47"/>
          <p:cNvSpPr txBox="1">
            <a:spLocks noChangeArrowheads="1"/>
          </p:cNvSpPr>
          <p:nvPr/>
        </p:nvSpPr>
        <p:spPr bwMode="auto">
          <a:xfrm>
            <a:off x="2207895" y="938617"/>
            <a:ext cx="1028700" cy="342900"/>
          </a:xfrm>
          <a:prstGeom prst="rect">
            <a:avLst/>
          </a:prstGeom>
          <a:solidFill>
            <a:srgbClr val="FFE16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000" b="1">
                <a:latin typeface="Arial" charset="0"/>
                <a:ea typeface="Times New Roman" charset="0"/>
              </a:rPr>
              <a:t>Inputs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14" name="Text Box 48"/>
          <p:cNvSpPr txBox="1">
            <a:spLocks noChangeArrowheads="1"/>
          </p:cNvSpPr>
          <p:nvPr/>
        </p:nvSpPr>
        <p:spPr bwMode="auto">
          <a:xfrm>
            <a:off x="3924303" y="938617"/>
            <a:ext cx="2854325" cy="407670"/>
          </a:xfrm>
          <a:prstGeom prst="rect">
            <a:avLst/>
          </a:prstGeom>
          <a:solidFill>
            <a:srgbClr val="D6E3B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000" b="1" dirty="0">
                <a:latin typeface="Arial" charset="0"/>
                <a:ea typeface="Times New Roman" charset="0"/>
              </a:rPr>
              <a:t>Activities                                        Outputs</a:t>
            </a:r>
            <a:endParaRPr lang="en-US" sz="1200" dirty="0">
              <a:latin typeface="Times New Roman" charset="0"/>
              <a:ea typeface="Times New Roman" charset="0"/>
            </a:endParaRPr>
          </a:p>
        </p:txBody>
      </p:sp>
      <p:sp>
        <p:nvSpPr>
          <p:cNvPr id="15" name="Text Box 49"/>
          <p:cNvSpPr txBox="1">
            <a:spLocks noChangeArrowheads="1"/>
          </p:cNvSpPr>
          <p:nvPr/>
        </p:nvSpPr>
        <p:spPr bwMode="auto">
          <a:xfrm>
            <a:off x="7465060" y="937985"/>
            <a:ext cx="2971800" cy="424815"/>
          </a:xfrm>
          <a:prstGeom prst="rect">
            <a:avLst/>
          </a:prstGeom>
          <a:solidFill>
            <a:srgbClr val="FF6565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en-US" sz="1000" b="1">
                <a:latin typeface="Arial" charset="0"/>
                <a:ea typeface="Times New Roman" charset="0"/>
              </a:rPr>
              <a:t>Outcomes</a:t>
            </a:r>
            <a:endParaRPr lang="en-US" sz="1200">
              <a:latin typeface="Times New Roman" charset="0"/>
              <a:ea typeface="Times New Roman" charset="0"/>
            </a:endParaRPr>
          </a:p>
          <a:p>
            <a:r>
              <a:rPr lang="en-US" sz="1000" i="1">
                <a:latin typeface="Arial" charset="0"/>
                <a:ea typeface="Times New Roman" charset="0"/>
              </a:rPr>
              <a:t>         Short                                            Long                                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cxnSp>
        <p:nvCxnSpPr>
          <p:cNvPr id="16" name="Line 53"/>
          <p:cNvCxnSpPr>
            <a:cxnSpLocks noChangeShapeType="1"/>
          </p:cNvCxnSpPr>
          <p:nvPr/>
        </p:nvCxnSpPr>
        <p:spPr bwMode="auto">
          <a:xfrm>
            <a:off x="9979660" y="2886162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 Box 55"/>
          <p:cNvSpPr txBox="1">
            <a:spLocks noChangeArrowheads="1"/>
          </p:cNvSpPr>
          <p:nvPr/>
        </p:nvSpPr>
        <p:spPr bwMode="auto">
          <a:xfrm>
            <a:off x="3918585" y="4363807"/>
            <a:ext cx="119634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18" name="Text Box 56"/>
          <p:cNvSpPr txBox="1">
            <a:spLocks noChangeArrowheads="1"/>
          </p:cNvSpPr>
          <p:nvPr/>
        </p:nvSpPr>
        <p:spPr bwMode="auto">
          <a:xfrm>
            <a:off x="3918585" y="5168987"/>
            <a:ext cx="121158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9296400" y="4024082"/>
            <a:ext cx="1257300" cy="800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346950" y="4593042"/>
            <a:ext cx="1257300" cy="67056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346950" y="3678642"/>
            <a:ext cx="1257300" cy="67056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351395" y="2882987"/>
            <a:ext cx="12573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23" name="Text Box 62"/>
          <p:cNvSpPr txBox="1">
            <a:spLocks noChangeArrowheads="1"/>
          </p:cNvSpPr>
          <p:nvPr/>
        </p:nvSpPr>
        <p:spPr bwMode="auto">
          <a:xfrm>
            <a:off x="7347585" y="5507445"/>
            <a:ext cx="1257300" cy="34734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cxnSp>
        <p:nvCxnSpPr>
          <p:cNvPr id="24" name="Line 64"/>
          <p:cNvCxnSpPr>
            <a:cxnSpLocks noChangeShapeType="1"/>
          </p:cNvCxnSpPr>
          <p:nvPr/>
        </p:nvCxnSpPr>
        <p:spPr bwMode="auto">
          <a:xfrm>
            <a:off x="8147685" y="2652482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Line 76"/>
          <p:cNvCxnSpPr>
            <a:cxnSpLocks noChangeShapeType="1"/>
          </p:cNvCxnSpPr>
          <p:nvPr/>
        </p:nvCxnSpPr>
        <p:spPr bwMode="auto">
          <a:xfrm flipV="1">
            <a:off x="8259445" y="5283922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Line 77"/>
          <p:cNvCxnSpPr>
            <a:cxnSpLocks noChangeShapeType="1"/>
          </p:cNvCxnSpPr>
          <p:nvPr/>
        </p:nvCxnSpPr>
        <p:spPr bwMode="auto">
          <a:xfrm>
            <a:off x="8722360" y="3224617"/>
            <a:ext cx="457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Line 81"/>
          <p:cNvCxnSpPr>
            <a:cxnSpLocks noChangeShapeType="1"/>
          </p:cNvCxnSpPr>
          <p:nvPr/>
        </p:nvCxnSpPr>
        <p:spPr bwMode="auto">
          <a:xfrm>
            <a:off x="8147685" y="4369522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Line 82"/>
          <p:cNvCxnSpPr>
            <a:cxnSpLocks noChangeShapeType="1"/>
          </p:cNvCxnSpPr>
          <p:nvPr/>
        </p:nvCxnSpPr>
        <p:spPr bwMode="auto">
          <a:xfrm flipV="1">
            <a:off x="8722360" y="4585422"/>
            <a:ext cx="457200" cy="35306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Line 85"/>
          <p:cNvCxnSpPr>
            <a:cxnSpLocks noChangeShapeType="1"/>
          </p:cNvCxnSpPr>
          <p:nvPr/>
        </p:nvCxnSpPr>
        <p:spPr bwMode="auto">
          <a:xfrm flipV="1">
            <a:off x="9976485" y="3797387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AutoShape 88"/>
          <p:cNvSpPr>
            <a:spLocks/>
          </p:cNvSpPr>
          <p:nvPr/>
        </p:nvSpPr>
        <p:spPr bwMode="auto">
          <a:xfrm>
            <a:off x="5181600" y="1854287"/>
            <a:ext cx="114300" cy="1143000"/>
          </a:xfrm>
          <a:prstGeom prst="rightBrace">
            <a:avLst>
              <a:gd name="adj1" fmla="val 83333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31" name="AutoShape 91"/>
          <p:cNvSpPr>
            <a:spLocks/>
          </p:cNvSpPr>
          <p:nvPr/>
        </p:nvSpPr>
        <p:spPr bwMode="auto">
          <a:xfrm>
            <a:off x="5181600" y="3914862"/>
            <a:ext cx="114300" cy="1371600"/>
          </a:xfrm>
          <a:prstGeom prst="rightBrace">
            <a:avLst>
              <a:gd name="adj1" fmla="val 100000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cxnSp>
        <p:nvCxnSpPr>
          <p:cNvPr id="32" name="Line 94"/>
          <p:cNvCxnSpPr>
            <a:cxnSpLocks noChangeShapeType="1"/>
          </p:cNvCxnSpPr>
          <p:nvPr/>
        </p:nvCxnSpPr>
        <p:spPr bwMode="auto">
          <a:xfrm flipV="1">
            <a:off x="6898640" y="4252682"/>
            <a:ext cx="22860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Line 97"/>
          <p:cNvCxnSpPr>
            <a:cxnSpLocks noChangeShapeType="1"/>
          </p:cNvCxnSpPr>
          <p:nvPr/>
        </p:nvCxnSpPr>
        <p:spPr bwMode="auto">
          <a:xfrm>
            <a:off x="6890385" y="2192107"/>
            <a:ext cx="342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 Box 102"/>
          <p:cNvSpPr txBox="1">
            <a:spLocks noChangeArrowheads="1"/>
          </p:cNvSpPr>
          <p:nvPr/>
        </p:nvSpPr>
        <p:spPr bwMode="auto">
          <a:xfrm>
            <a:off x="2139099" y="5861125"/>
            <a:ext cx="4404360" cy="5010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1000" b="1">
                <a:latin typeface="Arial" charset="0"/>
                <a:ea typeface="Times New Roman" charset="0"/>
              </a:rPr>
              <a:t>Assumptions</a:t>
            </a:r>
            <a:endParaRPr lang="en-US" sz="1200">
              <a:latin typeface="Times New Roman" charset="0"/>
              <a:ea typeface="Times New Roman" charset="0"/>
            </a:endParaRPr>
          </a:p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35" name="Text Box 105"/>
          <p:cNvSpPr txBox="1">
            <a:spLocks noChangeArrowheads="1"/>
          </p:cNvSpPr>
          <p:nvPr/>
        </p:nvSpPr>
        <p:spPr bwMode="auto">
          <a:xfrm>
            <a:off x="6654800" y="5870013"/>
            <a:ext cx="3898900" cy="492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1000" b="1">
                <a:latin typeface="Arial" charset="0"/>
                <a:ea typeface="Times New Roman" charset="0"/>
              </a:rPr>
              <a:t>External Factors</a:t>
            </a:r>
            <a:endParaRPr lang="en-US" sz="1200">
              <a:latin typeface="Times New Roman" charset="0"/>
              <a:ea typeface="Times New Roman" charset="0"/>
            </a:endParaRPr>
          </a:p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36" name="Text Box 106"/>
          <p:cNvSpPr txBox="1">
            <a:spLocks noChangeArrowheads="1"/>
          </p:cNvSpPr>
          <p:nvPr/>
        </p:nvSpPr>
        <p:spPr bwMode="auto">
          <a:xfrm>
            <a:off x="9296400" y="3109682"/>
            <a:ext cx="12573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37" name="Text Box 107"/>
          <p:cNvSpPr txBox="1">
            <a:spLocks noChangeArrowheads="1"/>
          </p:cNvSpPr>
          <p:nvPr/>
        </p:nvSpPr>
        <p:spPr bwMode="auto">
          <a:xfrm>
            <a:off x="9293860" y="1853017"/>
            <a:ext cx="1257300" cy="10337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en-US" sz="900">
                <a:latin typeface="Arial" charset="0"/>
                <a:ea typeface="Times New Roman" charset="0"/>
              </a:rPr>
              <a:t> </a:t>
            </a:r>
            <a:endParaRPr lang="en-US" sz="1200">
              <a:latin typeface="Times New Roman" charset="0"/>
              <a:ea typeface="Times New Roman" charset="0"/>
            </a:endParaRPr>
          </a:p>
        </p:txBody>
      </p:sp>
      <p:sp>
        <p:nvSpPr>
          <p:cNvPr id="39" name="Rectangle 47"/>
          <p:cNvSpPr>
            <a:spLocks noChangeArrowheads="1"/>
          </p:cNvSpPr>
          <p:nvPr/>
        </p:nvSpPr>
        <p:spPr bwMode="auto">
          <a:xfrm>
            <a:off x="1524000" y="-14296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x-none" altLang="x-none" dirty="0">
                <a:latin typeface="Arial" charset="0"/>
              </a:rPr>
            </a:br>
            <a:endParaRPr lang="x-none" altLang="x-none" dirty="0"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dirty="0">
                <a:latin typeface="Arial" charset="0"/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x-none" altLang="x-none" dirty="0">
              <a:latin typeface="Arial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A44F6B-2A3D-417E-9199-C7F35A8A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AB47C15-D6BC-4949-AF4D-AAE8A6CD9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39C6644A-C055-4FDF-987F-2438979A0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0C33-C2FC-0842-AD83-C1695AFD754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86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1831" y="267791"/>
            <a:ext cx="5748338" cy="1220788"/>
          </a:xfrm>
        </p:spPr>
        <p:txBody>
          <a:bodyPr/>
          <a:lstStyle/>
          <a:p>
            <a:r>
              <a:rPr lang="en-US" dirty="0"/>
              <a:t>Welcome Organizations!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02C498C-4CE0-EB42-B78C-4BEF9A7B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BC5B05-26C4-4C37-BFA2-DEC315CA3640}"/>
              </a:ext>
            </a:extLst>
          </p:cNvPr>
          <p:cNvSpPr txBox="1"/>
          <p:nvPr/>
        </p:nvSpPr>
        <p:spPr>
          <a:xfrm>
            <a:off x="249383" y="1607128"/>
            <a:ext cx="5583381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400" dirty="0">
                <a:ea typeface="+mn-lt"/>
                <a:cs typeface="+mn-lt"/>
              </a:rPr>
              <a:t>Four Pueblos Home Visiting Program</a:t>
            </a:r>
            <a:endParaRPr lang="en-US" sz="2400" dirty="0"/>
          </a:p>
          <a:p>
            <a:pPr algn="ctr">
              <a:spcBef>
                <a:spcPts val="1200"/>
              </a:spcBef>
            </a:pPr>
            <a:r>
              <a:rPr lang="en-US" sz="2400" dirty="0">
                <a:ea typeface="+mn-lt"/>
                <a:cs typeface="+mn-lt"/>
              </a:rPr>
              <a:t>Growing Up New Mexico</a:t>
            </a:r>
            <a:endParaRPr lang="en-US" sz="2400" dirty="0"/>
          </a:p>
          <a:p>
            <a:pPr algn="ctr">
              <a:spcBef>
                <a:spcPts val="1200"/>
              </a:spcBef>
            </a:pPr>
            <a:r>
              <a:rPr lang="en-US" sz="2400" dirty="0">
                <a:ea typeface="+mn-lt"/>
                <a:cs typeface="+mn-lt"/>
              </a:rPr>
              <a:t>INSPIRE</a:t>
            </a:r>
            <a:endParaRPr lang="en-US" sz="2400" dirty="0"/>
          </a:p>
          <a:p>
            <a:pPr algn="ctr">
              <a:spcBef>
                <a:spcPts val="1200"/>
              </a:spcBef>
            </a:pPr>
            <a:r>
              <a:rPr lang="en-US" sz="2400" dirty="0">
                <a:ea typeface="+mn-lt"/>
                <a:cs typeface="+mn-lt"/>
              </a:rPr>
              <a:t>La Esperanza Preschool</a:t>
            </a:r>
            <a:endParaRPr lang="en-US" sz="2400" dirty="0"/>
          </a:p>
          <a:p>
            <a:pPr algn="ctr">
              <a:spcBef>
                <a:spcPts val="1200"/>
              </a:spcBef>
            </a:pPr>
            <a:r>
              <a:rPr lang="en-US" sz="2400" dirty="0">
                <a:ea typeface="+mn-lt"/>
                <a:cs typeface="+mn-lt"/>
              </a:rPr>
              <a:t>McKinley County Early Childhood Coalition</a:t>
            </a:r>
          </a:p>
          <a:p>
            <a:pPr algn="ctr">
              <a:spcBef>
                <a:spcPts val="1200"/>
              </a:spcBef>
            </a:pPr>
            <a:r>
              <a:rPr lang="en-US" sz="2400" dirty="0"/>
              <a:t>The Navajo Nation Division of Social Services</a:t>
            </a:r>
          </a:p>
          <a:p>
            <a:pPr algn="ctr">
              <a:spcBef>
                <a:spcPts val="1200"/>
              </a:spcBef>
            </a:pPr>
            <a:r>
              <a:rPr lang="en-US" sz="2400" dirty="0">
                <a:ea typeface="+mn-lt"/>
                <a:cs typeface="+mn-lt"/>
              </a:rPr>
              <a:t>Navajo Family Voices</a:t>
            </a:r>
            <a:endParaRPr lang="en-US" sz="2400" dirty="0"/>
          </a:p>
          <a:p>
            <a:pPr algn="ctr">
              <a:spcBef>
                <a:spcPts val="1200"/>
              </a:spcBef>
            </a:pPr>
            <a:r>
              <a:rPr lang="en-US" sz="2400" dirty="0">
                <a:ea typeface="+mn-lt"/>
                <a:cs typeface="+mn-lt"/>
              </a:rPr>
              <a:t>New Mexico Department of Health</a:t>
            </a:r>
          </a:p>
          <a:p>
            <a:pPr algn="ctr">
              <a:spcBef>
                <a:spcPts val="1200"/>
              </a:spcBef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319448-CBC5-4C67-A687-4B9117B7BD3E}"/>
              </a:ext>
            </a:extLst>
          </p:cNvPr>
          <p:cNvSpPr txBox="1"/>
          <p:nvPr/>
        </p:nvSpPr>
        <p:spPr>
          <a:xfrm>
            <a:off x="6093620" y="1604962"/>
            <a:ext cx="5755478" cy="41242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400" dirty="0">
                <a:ea typeface="+mn-lt"/>
                <a:cs typeface="+mn-lt"/>
              </a:rPr>
              <a:t>Northwest New Mexico First Born</a:t>
            </a:r>
          </a:p>
          <a:p>
            <a:pPr algn="ctr">
              <a:spcBef>
                <a:spcPts val="1200"/>
              </a:spcBef>
            </a:pPr>
            <a:r>
              <a:rPr lang="en-US" sz="2400" dirty="0">
                <a:ea typeface="+mn-lt"/>
                <a:cs typeface="+mn-lt"/>
              </a:rPr>
              <a:t>Pueblo of Pojoaque Early Childhood Center </a:t>
            </a:r>
          </a:p>
          <a:p>
            <a:pPr algn="ctr">
              <a:spcBef>
                <a:spcPts val="1200"/>
              </a:spcBef>
            </a:pPr>
            <a:r>
              <a:rPr lang="en-US" sz="2400" dirty="0">
                <a:ea typeface="+mn-lt"/>
                <a:cs typeface="+mn-lt"/>
              </a:rPr>
              <a:t>Rehoboth Early Childhood Center</a:t>
            </a:r>
          </a:p>
          <a:p>
            <a:pPr algn="ctr">
              <a:spcBef>
                <a:spcPts val="1200"/>
              </a:spcBef>
            </a:pPr>
            <a:r>
              <a:rPr lang="en-US" sz="2400" dirty="0">
                <a:ea typeface="+mn-lt"/>
                <a:cs typeface="+mn-lt"/>
              </a:rPr>
              <a:t>REEL FATHERS</a:t>
            </a:r>
            <a:endParaRPr lang="en-US" sz="2400" dirty="0"/>
          </a:p>
          <a:p>
            <a:pPr algn="ctr">
              <a:spcBef>
                <a:spcPts val="1200"/>
              </a:spcBef>
            </a:pPr>
            <a:r>
              <a:rPr lang="en-US" sz="2400" dirty="0">
                <a:ea typeface="+mn-lt"/>
                <a:cs typeface="+mn-lt"/>
              </a:rPr>
              <a:t>Santa Fe Children's Museum</a:t>
            </a:r>
          </a:p>
          <a:p>
            <a:pPr algn="ctr">
              <a:spcBef>
                <a:spcPts val="1200"/>
              </a:spcBef>
            </a:pPr>
            <a:r>
              <a:rPr lang="en-US" sz="2400" dirty="0">
                <a:ea typeface="+mn-lt"/>
                <a:cs typeface="+mn-lt"/>
              </a:rPr>
              <a:t>SFCC Early Childhood Center of Excellence </a:t>
            </a:r>
            <a:endParaRPr lang="en-US" sz="2400" dirty="0"/>
          </a:p>
          <a:p>
            <a:pPr algn="ctr">
              <a:spcBef>
                <a:spcPts val="1200"/>
              </a:spcBef>
            </a:pPr>
            <a:r>
              <a:rPr lang="en-US" sz="2400" dirty="0">
                <a:ea typeface="+mn-lt"/>
                <a:cs typeface="+mn-lt"/>
              </a:rPr>
              <a:t>Twirl</a:t>
            </a:r>
            <a:endParaRPr lang="en-US" sz="2400" dirty="0"/>
          </a:p>
          <a:p>
            <a:pPr algn="ctr">
              <a:spcBef>
                <a:spcPts val="1200"/>
              </a:spcBef>
            </a:pPr>
            <a:r>
              <a:rPr lang="en-US" sz="2400" dirty="0">
                <a:ea typeface="+mn-lt"/>
                <a:cs typeface="+mn-lt"/>
              </a:rPr>
              <a:t>UNM Family Development Program</a:t>
            </a:r>
            <a:endParaRPr lang="en-US" sz="24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2423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949FB0-56AD-446E-9E30-84F5064E4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4A7FB9-D504-4EDA-9D17-90CBD061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DBDEB-C2BB-4588-9091-383165F3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ECC5-FE69-6843-B601-4E4351BEC08B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DBBAF60-7827-4AFD-BCFC-9F4FA5D7A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26747" y="-1086847"/>
            <a:ext cx="6732494" cy="9311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7F7D83-2B3D-4975-BB8B-604DE6AE1EE9}"/>
              </a:ext>
            </a:extLst>
          </p:cNvPr>
          <p:cNvSpPr txBox="1"/>
          <p:nvPr/>
        </p:nvSpPr>
        <p:spPr>
          <a:xfrm>
            <a:off x="10148509" y="443060"/>
            <a:ext cx="1700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Logic Model from Enlace Comunitario</a:t>
            </a:r>
          </a:p>
        </p:txBody>
      </p:sp>
    </p:spTree>
    <p:extLst>
      <p:ext uri="{BB962C8B-B14F-4D97-AF65-F5344CB8AC3E}">
        <p14:creationId xmlns:p14="http://schemas.microsoft.com/office/powerpoint/2010/main" val="1234241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7648"/>
          </a:xfrm>
        </p:spPr>
        <p:txBody>
          <a:bodyPr/>
          <a:lstStyle/>
          <a:p>
            <a:r>
              <a:rPr lang="en-US" dirty="0"/>
              <a:t>Logic model template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1" y="1138722"/>
          <a:ext cx="10515600" cy="472282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18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4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5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6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09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20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1200" dirty="0">
                          <a:effectLst/>
                        </a:rPr>
                        <a:t>Resources/ Inputs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2066" marR="520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1200" dirty="0">
                          <a:effectLst/>
                        </a:rPr>
                        <a:t>Activities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2066" marR="520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1200" dirty="0">
                          <a:effectLst/>
                        </a:rPr>
                        <a:t>Outputs 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2066" marR="520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1200" dirty="0">
                          <a:effectLst/>
                        </a:rPr>
                        <a:t>Short-Term Outcomes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2066" marR="5206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1200" dirty="0">
                          <a:effectLst/>
                        </a:rPr>
                        <a:t>Long-Term Outcomes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2066" marR="5206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07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2066" marR="520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2066" marR="520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2066" marR="520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2066" marR="5206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60185" algn="l"/>
                        </a:tabLst>
                      </a:pPr>
                      <a:endParaRPr lang="en-US" sz="9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2066" marR="5206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AA3783-A17D-4720-B475-440C65A51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92224-83DB-4E1B-92A6-E39A49462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66AC4-77C8-4E87-8EA5-DD0C4508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0C33-C2FC-0842-AD83-C1695AFD7544}" type="slidenum">
              <a:rPr lang="en-US" smtClean="0"/>
              <a:t>41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F95577-7BA6-4C0D-B045-8CAAA3E424FD}"/>
              </a:ext>
            </a:extLst>
          </p:cNvPr>
          <p:cNvSpPr txBox="1"/>
          <p:nvPr/>
        </p:nvSpPr>
        <p:spPr>
          <a:xfrm>
            <a:off x="838199" y="5862089"/>
            <a:ext cx="525779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Assumptions: </a:t>
            </a:r>
          </a:p>
          <a:p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61E58-0A64-45C6-AE40-1D0BF33246AE}"/>
              </a:ext>
            </a:extLst>
          </p:cNvPr>
          <p:cNvSpPr txBox="1"/>
          <p:nvPr/>
        </p:nvSpPr>
        <p:spPr>
          <a:xfrm>
            <a:off x="6096001" y="5861551"/>
            <a:ext cx="525779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External Factors: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1829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0657" y="657549"/>
            <a:ext cx="1453165" cy="4862870"/>
          </a:xfrm>
          <a:prstGeom prst="rect">
            <a:avLst/>
          </a:prstGeom>
          <a:solidFill>
            <a:schemeClr val="bg1"/>
          </a:solidFill>
          <a:ln w="12700" cap="rnd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8588" indent="-128588">
              <a:buFont typeface="Arial" charset="0"/>
              <a:buChar char="•"/>
            </a:pPr>
            <a:r>
              <a:rPr lang="en-US" sz="1000" dirty="0"/>
              <a:t>Physical Space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Location supported by survey data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Furniture, Computers, Lockers. Kitchen, shower access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Donations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Internet Access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Staff and Partners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Youth Advisory Council 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School partnerships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Bilingual staff (English &amp; Spanish)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Clear purpose for youth involvement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Governmental support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Local and national consultation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Youth peer supports 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Peer Support paid positions &amp; structures of support for positions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Training resources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Bus passes 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Community partnerships &amp; resource coordination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0670" y="5786894"/>
            <a:ext cx="4436282" cy="9464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>
                <a:latin typeface="Arial Rounded MT Bold" charset="0"/>
                <a:ea typeface="Arial Rounded MT Bold" charset="0"/>
                <a:cs typeface="Arial Rounded MT Bold" charset="0"/>
              </a:rPr>
              <a:t>Youth BLAST PARTNERS</a:t>
            </a:r>
            <a:endParaRPr lang="en-US" sz="900"/>
          </a:p>
          <a:p>
            <a:r>
              <a:rPr lang="en-US" sz="900"/>
              <a:t>Shared vision; Clarity of expectations regarding partnership continuum; Mutuality &amp; reciprocity of support; Cross training opportunities in core models, practices &amp; knowledge; Regular Youth BLAST partnership and stakeholder meetings; Courageous conversations to keep strong/healthy partnerships; Partners represent Youth BLAST in community meetings; Processes for on-boarding new partnerships to support the collective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8038" y="312008"/>
            <a:ext cx="14184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Arial Rounded MT Bold" charset="0"/>
                <a:ea typeface="Arial Rounded MT Bold" charset="0"/>
                <a:cs typeface="Arial Rounded MT Bold" charset="0"/>
              </a:rPr>
              <a:t>RESOURCES</a:t>
            </a:r>
          </a:p>
          <a:p>
            <a:pPr algn="ctr"/>
            <a:r>
              <a:rPr lang="en-US" sz="1000" b="1">
                <a:latin typeface="Arial Rounded MT Bold" charset="0"/>
                <a:ea typeface="Arial Rounded MT Bold" charset="0"/>
                <a:cs typeface="Arial Rounded MT Bold" charset="0"/>
              </a:rPr>
              <a:t>&amp; INPUTS</a:t>
            </a:r>
            <a:endParaRPr lang="en-US" sz="100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6473" y="1298222"/>
            <a:ext cx="111856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50" b="1">
                <a:latin typeface="Arial Rounded MT Bold" charset="0"/>
                <a:ea typeface="Arial Rounded MT Bold" charset="0"/>
                <a:cs typeface="Arial Rounded MT Bold" charset="0"/>
              </a:rPr>
              <a:t>Safety &amp; Basic Needs</a:t>
            </a:r>
            <a:endParaRPr lang="en-US" sz="105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8438" y="1689963"/>
            <a:ext cx="1176336" cy="378565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000"/>
              <a:t>Effective, youth-informed outreach</a:t>
            </a:r>
          </a:p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000"/>
              <a:t>Non-judgmental, physically safe place; LGBTQI inclusive; no-discrimination</a:t>
            </a:r>
          </a:p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000"/>
              <a:t>Case management </a:t>
            </a:r>
          </a:p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000"/>
              <a:t>Distribution of basic necessities </a:t>
            </a:r>
          </a:p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000"/>
              <a:t>Group meals</a:t>
            </a:r>
          </a:p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000"/>
              <a:t>Bad guy/ creeper list</a:t>
            </a:r>
          </a:p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000"/>
              <a:t>Safety planning</a:t>
            </a:r>
          </a:p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000"/>
              <a:t> Harm reduction</a:t>
            </a:r>
          </a:p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000"/>
              <a:t>Bus passes</a:t>
            </a:r>
          </a:p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000"/>
              <a:t>Data tracking on youth needs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51532" y="706176"/>
            <a:ext cx="444754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DC774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YOUTH BLAST</a:t>
            </a:r>
            <a:endParaRPr lang="en-US" sz="4400">
              <a:solidFill>
                <a:srgbClr val="DC774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0044" y="1413903"/>
            <a:ext cx="745717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>
                <a:latin typeface="Arial Rounded MT Bold" charset="0"/>
                <a:ea typeface="Arial Rounded MT Bold" charset="0"/>
                <a:cs typeface="Arial Rounded MT Bold" charset="0"/>
              </a:rPr>
              <a:t>Mastery </a:t>
            </a:r>
            <a:endParaRPr lang="en-US" sz="105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8618" y="1689962"/>
            <a:ext cx="1225711" cy="38882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8588" indent="-128588">
              <a:spcBef>
                <a:spcPts val="200"/>
              </a:spcBef>
              <a:buFont typeface="Arial" charset="0"/>
              <a:buChar char="•"/>
            </a:pPr>
            <a:r>
              <a:rPr lang="en-US" sz="1000"/>
              <a:t>Physical &amp; artistic expression</a:t>
            </a:r>
          </a:p>
          <a:p>
            <a:pPr marL="128588" indent="-128588">
              <a:spcBef>
                <a:spcPts val="200"/>
              </a:spcBef>
              <a:buFont typeface="Arial" charset="0"/>
              <a:buChar char="•"/>
            </a:pPr>
            <a:r>
              <a:rPr lang="en-US" sz="1000"/>
              <a:t>life skill development</a:t>
            </a:r>
          </a:p>
          <a:p>
            <a:pPr marL="128588" indent="-128588">
              <a:spcBef>
                <a:spcPts val="200"/>
              </a:spcBef>
              <a:buFont typeface="Arial" charset="0"/>
              <a:buChar char="•"/>
            </a:pPr>
            <a:r>
              <a:rPr lang="en-US" sz="1000"/>
              <a:t>Resource &amp; system navigation</a:t>
            </a:r>
          </a:p>
          <a:p>
            <a:pPr marL="128588" indent="-128588">
              <a:spcBef>
                <a:spcPts val="200"/>
              </a:spcBef>
              <a:buFont typeface="Arial" charset="0"/>
              <a:buChar char="•"/>
            </a:pPr>
            <a:r>
              <a:rPr lang="en-US" sz="1000"/>
              <a:t>Career exploration</a:t>
            </a:r>
          </a:p>
          <a:p>
            <a:pPr marL="128588" indent="-128588">
              <a:spcBef>
                <a:spcPts val="200"/>
              </a:spcBef>
              <a:buFont typeface="Arial" charset="0"/>
              <a:buChar char="•"/>
            </a:pPr>
            <a:r>
              <a:rPr lang="en-US" sz="1000"/>
              <a:t>Job development</a:t>
            </a:r>
          </a:p>
          <a:p>
            <a:pPr marL="128588" indent="-128588">
              <a:spcBef>
                <a:spcPts val="200"/>
              </a:spcBef>
              <a:buFont typeface="Arial" charset="0"/>
              <a:buChar char="•"/>
            </a:pPr>
            <a:r>
              <a:rPr lang="en-US" sz="1000"/>
              <a:t>Life skill coaching</a:t>
            </a:r>
          </a:p>
          <a:p>
            <a:pPr marL="128588" indent="-128588">
              <a:spcBef>
                <a:spcPts val="200"/>
              </a:spcBef>
              <a:buFont typeface="Arial" charset="0"/>
              <a:buChar char="•"/>
            </a:pPr>
            <a:r>
              <a:rPr lang="en-US" sz="1000"/>
              <a:t>STD Counseling/ testing / referral </a:t>
            </a:r>
          </a:p>
          <a:p>
            <a:pPr marL="128588" indent="-128588">
              <a:spcBef>
                <a:spcPts val="200"/>
              </a:spcBef>
              <a:buFont typeface="Arial" charset="0"/>
              <a:buChar char="•"/>
            </a:pPr>
            <a:r>
              <a:rPr lang="en-US" sz="1000"/>
              <a:t>Harm reduction </a:t>
            </a:r>
          </a:p>
          <a:p>
            <a:pPr marL="128588" indent="-128588">
              <a:spcBef>
                <a:spcPts val="200"/>
              </a:spcBef>
              <a:buFont typeface="Arial" charset="0"/>
              <a:buChar char="•"/>
            </a:pPr>
            <a:r>
              <a:rPr lang="en-US" sz="1000"/>
              <a:t>Legal rights knowledge &amp; access to legal representation</a:t>
            </a:r>
          </a:p>
          <a:p>
            <a:pPr marL="128588" indent="-128588">
              <a:spcBef>
                <a:spcPts val="200"/>
              </a:spcBef>
              <a:buFont typeface="Arial" charset="0"/>
              <a:buChar char="•"/>
            </a:pPr>
            <a:r>
              <a:rPr lang="en-US" sz="1000"/>
              <a:t>Emotional literacy</a:t>
            </a:r>
          </a:p>
          <a:p>
            <a:pPr marL="128588" indent="-128588">
              <a:spcBef>
                <a:spcPts val="200"/>
              </a:spcBef>
              <a:buFont typeface="Arial" charset="0"/>
              <a:buChar char="•"/>
            </a:pPr>
            <a:r>
              <a:rPr lang="en-US" sz="1000"/>
              <a:t>Health &amp; wellness practices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4774" y="1690053"/>
            <a:ext cx="1147167" cy="39395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000"/>
              <a:t>Nurtured Heart Approach</a:t>
            </a:r>
          </a:p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000"/>
              <a:t>Therapeutic supports</a:t>
            </a:r>
          </a:p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000"/>
              <a:t>Promoting positive culture (safety, belonging, inclusivity)</a:t>
            </a:r>
          </a:p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000"/>
              <a:t>Games, social activities &amp; events</a:t>
            </a:r>
          </a:p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000"/>
              <a:t>Youth leadership opportunities</a:t>
            </a:r>
          </a:p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000"/>
              <a:t>Trauma-informed routines &amp; communication</a:t>
            </a:r>
          </a:p>
          <a:p>
            <a:pPr marL="128588" indent="-128588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000"/>
              <a:t>Community building &amp; engagement opportunities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66637" y="1418694"/>
            <a:ext cx="1114408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>
                <a:latin typeface="Arial Rounded MT Bold" charset="0"/>
                <a:ea typeface="Arial Rounded MT Bold" charset="0"/>
                <a:cs typeface="Arial Rounded MT Bold" charset="0"/>
              </a:rPr>
              <a:t>Relationships</a:t>
            </a:r>
            <a:endParaRPr lang="en-US" sz="105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18663" y="1691300"/>
            <a:ext cx="1020851" cy="39651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8588" indent="-128588">
              <a:spcBef>
                <a:spcPts val="450"/>
              </a:spcBef>
              <a:spcAft>
                <a:spcPts val="450"/>
              </a:spcAft>
              <a:buFont typeface="Arial" charset="0"/>
              <a:buChar char="•"/>
            </a:pPr>
            <a:r>
              <a:rPr lang="en-US" sz="1000"/>
              <a:t>Youth Advisory Council </a:t>
            </a:r>
          </a:p>
          <a:p>
            <a:pPr marL="128588" indent="-128588">
              <a:spcBef>
                <a:spcPts val="450"/>
              </a:spcBef>
              <a:spcAft>
                <a:spcPts val="450"/>
              </a:spcAft>
              <a:buFont typeface="Arial" charset="0"/>
              <a:buChar char="•"/>
            </a:pPr>
            <a:r>
              <a:rPr lang="en-US" sz="1000"/>
              <a:t>Paid Youth BLAST Peer Advocates</a:t>
            </a:r>
          </a:p>
          <a:p>
            <a:pPr marL="128588" indent="-128588">
              <a:spcBef>
                <a:spcPts val="450"/>
              </a:spcBef>
              <a:spcAft>
                <a:spcPts val="450"/>
              </a:spcAft>
              <a:buFont typeface="Arial" charset="0"/>
              <a:buChar char="•"/>
            </a:pPr>
            <a:r>
              <a:rPr lang="en-US" sz="1000"/>
              <a:t>Internship opportunities</a:t>
            </a:r>
          </a:p>
          <a:p>
            <a:pPr marL="128588" indent="-128588">
              <a:spcBef>
                <a:spcPts val="450"/>
              </a:spcBef>
              <a:spcAft>
                <a:spcPts val="450"/>
              </a:spcAft>
              <a:buFont typeface="Arial" charset="0"/>
              <a:buChar char="•"/>
            </a:pPr>
            <a:r>
              <a:rPr lang="en-US" sz="1000"/>
              <a:t>Youth BLAST represent-</a:t>
            </a:r>
            <a:r>
              <a:rPr lang="en-US" sz="1000" err="1"/>
              <a:t>ation</a:t>
            </a:r>
            <a:r>
              <a:rPr lang="en-US" sz="1000"/>
              <a:t> at community meetings</a:t>
            </a:r>
          </a:p>
          <a:p>
            <a:pPr marL="128588" indent="-128588">
              <a:spcBef>
                <a:spcPts val="450"/>
              </a:spcBef>
              <a:spcAft>
                <a:spcPts val="450"/>
              </a:spcAft>
              <a:buFont typeface="Arial" charset="0"/>
              <a:buChar char="•"/>
            </a:pPr>
            <a:r>
              <a:rPr lang="en-US" sz="1000"/>
              <a:t>Access to a diversity of leadership opportunities</a:t>
            </a:r>
          </a:p>
          <a:p>
            <a:pPr marL="128588" indent="-128588">
              <a:spcBef>
                <a:spcPts val="450"/>
              </a:spcBef>
              <a:spcAft>
                <a:spcPts val="450"/>
              </a:spcAft>
              <a:buFont typeface="Arial" charset="0"/>
              <a:buChar char="•"/>
            </a:pPr>
            <a:r>
              <a:rPr lang="en-US" sz="1000"/>
              <a:t>Community &amp; coalition building; advocacy.</a:t>
            </a:r>
            <a:endParaRPr lang="en-US" sz="900"/>
          </a:p>
        </p:txBody>
      </p:sp>
      <p:sp>
        <p:nvSpPr>
          <p:cNvPr id="17" name="TextBox 16"/>
          <p:cNvSpPr txBox="1"/>
          <p:nvPr/>
        </p:nvSpPr>
        <p:spPr>
          <a:xfrm>
            <a:off x="6556259" y="1434201"/>
            <a:ext cx="1136850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>
                <a:latin typeface="Arial Rounded MT Bold" charset="0"/>
                <a:ea typeface="Arial Rounded MT Bold" charset="0"/>
                <a:cs typeface="Arial Rounded MT Bold" charset="0"/>
              </a:rPr>
              <a:t>Empowerment</a:t>
            </a:r>
            <a:endParaRPr lang="en-US" sz="105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39514" y="1164533"/>
            <a:ext cx="1340231" cy="455509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8588" indent="-128588">
              <a:buFont typeface="Arial" charset="0"/>
              <a:buChar char="•"/>
            </a:pPr>
            <a:r>
              <a:rPr lang="en-US" sz="1000" dirty="0"/>
              <a:t># of Youth Attending 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# referred by other youth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Positive relationship &amp; engagement 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Supportive, inclusive &amp; safe environment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# of youth connected  to other support services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# participating in Youth BLAST activities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# of formal partners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# of monthly activities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# of peer supports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# of community meetings with Youth BLAST representation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 dirty="0"/>
              <a:t>Program evaluation plan informed and facilitated by young people.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64417" y="1014376"/>
            <a:ext cx="1528749" cy="57861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8588" indent="-128588">
              <a:buFont typeface="Arial" charset="0"/>
              <a:buChar char="•"/>
            </a:pPr>
            <a:r>
              <a:rPr lang="en-US" sz="1000"/>
              <a:t>Youth basic needs are met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Decrease in youth homelessness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Youth develop their own goals &amp; path for future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Youth know their </a:t>
            </a:r>
            <a:r>
              <a:rPr lang="en-US" sz="1000" u="sng"/>
              <a:t>rights</a:t>
            </a:r>
            <a:endParaRPr lang="en-US" sz="1000"/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Youth use their voice (strategic sharing, advocacy, peer support, language)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Young people given space to express &amp; celebrate themselves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Paradigm for supporting young people is redefined 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Model for youth-driven and community collaborative initiatives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Increase community’s understanding of young people's needs 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Reduced stigma 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Increased community involvement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Policy Change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Create networks/ communities of support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Improved sense of safety &amp; belonging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Improved connectedness to peers, adults and community supports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264173" y="813288"/>
            <a:ext cx="936475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b="1">
                <a:latin typeface="Arial Rounded MT Bold" charset="0"/>
                <a:ea typeface="Arial Rounded MT Bold" charset="0"/>
                <a:cs typeface="Arial Rounded MT Bold" charset="0"/>
              </a:rPr>
              <a:t>OUTCOMES</a:t>
            </a:r>
            <a:endParaRPr lang="en-US" sz="100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65100" y="5593180"/>
            <a:ext cx="270810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>
                <a:latin typeface="Arial Rounded MT Bold" charset="0"/>
                <a:ea typeface="Arial Rounded MT Bold" charset="0"/>
                <a:cs typeface="Arial Rounded MT Bold" charset="0"/>
              </a:rPr>
              <a:t>ASSUMPTIONS &amp; VALUES:</a:t>
            </a:r>
            <a:r>
              <a:rPr lang="en-US" sz="900">
                <a:latin typeface="Arial Rounded MT Bold" charset="0"/>
                <a:ea typeface="Arial Rounded MT Bold" charset="0"/>
                <a:cs typeface="Arial Rounded MT Bold" charset="0"/>
              </a:rPr>
              <a:t>  </a:t>
            </a:r>
            <a:r>
              <a:rPr lang="en-US" sz="900"/>
              <a:t>Young people have the power and capacity to be the author and hero of their own journey. A “one-stop-shop” model increases access for youth to engage in opportunities for their development.  Creating a sense of safety, belonging and inclusivity lead to positive engagement and authentic relationships that are a catalyst for personal development and growth. </a:t>
            </a:r>
          </a:p>
        </p:txBody>
      </p:sp>
      <p:sp>
        <p:nvSpPr>
          <p:cNvPr id="47" name="Chevron 46"/>
          <p:cNvSpPr>
            <a:spLocks noChangeAspect="1"/>
          </p:cNvSpPr>
          <p:nvPr/>
        </p:nvSpPr>
        <p:spPr>
          <a:xfrm>
            <a:off x="4134633" y="1404776"/>
            <a:ext cx="274320" cy="274320"/>
          </a:xfrm>
          <a:prstGeom prst="chevron">
            <a:avLst/>
          </a:prstGeom>
          <a:solidFill>
            <a:srgbClr val="5998C6">
              <a:alpha val="50000"/>
            </a:srgbClr>
          </a:solidFill>
          <a:ln>
            <a:solidFill>
              <a:srgbClr val="5998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hevron 47"/>
          <p:cNvSpPr>
            <a:spLocks noChangeAspect="1"/>
          </p:cNvSpPr>
          <p:nvPr/>
        </p:nvSpPr>
        <p:spPr>
          <a:xfrm>
            <a:off x="5283498" y="1393499"/>
            <a:ext cx="274320" cy="274320"/>
          </a:xfrm>
          <a:prstGeom prst="chevron">
            <a:avLst/>
          </a:prstGeom>
          <a:solidFill>
            <a:srgbClr val="5998C6">
              <a:alpha val="50000"/>
            </a:srgbClr>
          </a:solidFill>
          <a:ln>
            <a:solidFill>
              <a:srgbClr val="5998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Chevron 48"/>
          <p:cNvSpPr>
            <a:spLocks noChangeAspect="1"/>
          </p:cNvSpPr>
          <p:nvPr/>
        </p:nvSpPr>
        <p:spPr>
          <a:xfrm>
            <a:off x="6302345" y="1390341"/>
            <a:ext cx="274320" cy="274320"/>
          </a:xfrm>
          <a:prstGeom prst="chevron">
            <a:avLst/>
          </a:prstGeom>
          <a:solidFill>
            <a:srgbClr val="5998C6">
              <a:alpha val="50000"/>
            </a:srgbClr>
          </a:solidFill>
          <a:ln>
            <a:solidFill>
              <a:srgbClr val="5998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38370" y="136025"/>
            <a:ext cx="32127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YOUTH ADVISORY COUNCIL</a:t>
            </a:r>
          </a:p>
          <a:p>
            <a:pPr algn="ctr"/>
            <a:r>
              <a:rPr lang="en-US" sz="1100"/>
              <a:t>“The voice of Youth BLAST;” advocacy, leadership, research, service development &amp; peer support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63716" y="95084"/>
            <a:ext cx="307840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128588" indent="-128588">
              <a:buFont typeface="Arial" charset="0"/>
              <a:buChar char="•"/>
            </a:pPr>
            <a:r>
              <a:rPr lang="en-US" sz="1000"/>
              <a:t>Youth leadership pathways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# of youth active in the council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Youth contributions to space, programs, policies, etc.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000"/>
              <a:t># of events &amp; meetings attended to represent YB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999923" y="449028"/>
            <a:ext cx="263793" cy="694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3" idx="2"/>
          </p:cNvCxnSpPr>
          <p:nvPr/>
        </p:nvCxnSpPr>
        <p:spPr>
          <a:xfrm flipH="1" flipV="1">
            <a:off x="8802919" y="802970"/>
            <a:ext cx="202268" cy="2140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07207" y="960098"/>
            <a:ext cx="811441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b="1">
                <a:latin typeface="Arial Rounded MT Bold" charset="0"/>
                <a:ea typeface="Arial Rounded MT Bold" charset="0"/>
                <a:cs typeface="Arial Rounded MT Bold" charset="0"/>
              </a:rPr>
              <a:t>OUTPUTS</a:t>
            </a:r>
            <a:endParaRPr lang="en-US" sz="100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103F34D-3B6A-3D45-B1F3-142BBE0D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ECC5-FE69-6843-B601-4E4351BEC08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3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974A4-3BF1-0E42-812B-92E14A1F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315D1-3636-804B-BB62-52FE987D1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5179142E-04EF-FE46-AD11-C20BD9B0B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31695" y="-1374551"/>
            <a:ext cx="6858000" cy="960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422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9F2E4-676C-4E8C-97A7-4878C89F2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5" dirty="0">
                <a:solidFill>
                  <a:srgbClr val="000000"/>
                </a:solidFill>
              </a:rPr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FDE65-91FD-4547-A175-1DDD539E0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>
                <a:cs typeface="Calibri"/>
              </a:rPr>
              <a:t>Choose single program or whole organization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It’s helpful to complete the categories in this order: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cs typeface="Calibri"/>
              </a:rPr>
              <a:t>Outcomes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cs typeface="Calibri"/>
              </a:rPr>
              <a:t>Activities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cs typeface="Calibri"/>
              </a:rPr>
              <a:t>Outputs 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US" dirty="0">
                <a:ea typeface="+mn-lt"/>
                <a:cs typeface="+mn-lt"/>
              </a:rPr>
              <a:t>Resources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US" dirty="0">
                <a:cs typeface="Calibri"/>
              </a:rPr>
              <a:t>Assumptions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US" dirty="0">
                <a:cs typeface="Calibri"/>
              </a:rPr>
              <a:t>Barriers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2B958-F372-4DD8-AEFF-AA9BC00BD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1A1AE-3FB7-46C1-9F1A-93558355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27C57-5777-489C-937B-D8ACF30B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ECC5-FE69-6843-B601-4E4351BEC08B}" type="slidenum">
              <a:rPr lang="en-US" smtClean="0"/>
              <a:t>44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BB432-A1DF-1E49-8F65-6A64950657A1}"/>
              </a:ext>
            </a:extLst>
          </p:cNvPr>
          <p:cNvSpPr txBox="1"/>
          <p:nvPr/>
        </p:nvSpPr>
        <p:spPr>
          <a:xfrm>
            <a:off x="8034981" y="4362238"/>
            <a:ext cx="3894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http://evallab.unm.edu/for-organizations/new-mexico-early-childhood-evaluation-learning-community.html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C9A66D-07B7-9445-84B9-01D5B1F09E63}"/>
              </a:ext>
            </a:extLst>
          </p:cNvPr>
          <p:cNvSpPr txBox="1"/>
          <p:nvPr/>
        </p:nvSpPr>
        <p:spPr>
          <a:xfrm>
            <a:off x="8017621" y="3992906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Logic model guide</a:t>
            </a:r>
          </a:p>
        </p:txBody>
      </p:sp>
    </p:spTree>
    <p:extLst>
      <p:ext uri="{BB962C8B-B14F-4D97-AF65-F5344CB8AC3E}">
        <p14:creationId xmlns:p14="http://schemas.microsoft.com/office/powerpoint/2010/main" val="34886582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1CF36-75AB-7247-978E-8F21D88DE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AE05-65DB-3145-B222-FC68186C0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DF20899-E947-B842-99AD-2BADB06AF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2534D6D-1D47-8946-91A9-0AD9C222A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866954"/>
              </p:ext>
            </p:extLst>
          </p:nvPr>
        </p:nvGraphicFramePr>
        <p:xfrm>
          <a:off x="1449172" y="1165787"/>
          <a:ext cx="9904628" cy="4297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2312">
                  <a:extLst>
                    <a:ext uri="{9D8B030D-6E8A-4147-A177-3AD203B41FA5}">
                      <a16:colId xmlns:a16="http://schemas.microsoft.com/office/drawing/2014/main" val="443483860"/>
                    </a:ext>
                  </a:extLst>
                </a:gridCol>
                <a:gridCol w="7562316">
                  <a:extLst>
                    <a:ext uri="{9D8B030D-6E8A-4147-A177-3AD203B41FA5}">
                      <a16:colId xmlns:a16="http://schemas.microsoft.com/office/drawing/2014/main" val="3027998272"/>
                    </a:ext>
                  </a:extLst>
                </a:gridCol>
              </a:tblGrid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32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2:20-2:50pm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Logic model sandbox (on your own) </a:t>
                      </a:r>
                      <a:endParaRPr lang="en-US" sz="32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285698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2:50-3:05pm</a:t>
                      </a:r>
                      <a:endParaRPr lang="en-US" sz="32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BREAK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09596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7030A0"/>
                          </a:solidFill>
                        </a:rPr>
                        <a:t>3:05-3:25pm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7030A0"/>
                          </a:solidFill>
                        </a:rPr>
                        <a:t>Share work (groups)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133134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3:25-3:50pm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Debrief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Measuring what matters / Rubrics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301835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3:50-4:20pm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Work on a rubric</a:t>
                      </a:r>
                      <a:endParaRPr 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311196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400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4:20-4:50pm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</a:rPr>
                        <a:t>Share work, sign up for first consultation (small groups with facilitator)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645890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4:40-5:00pm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Debrief / What’s next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95061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52BAF99-B16E-E44F-9121-984C671700F1}"/>
              </a:ext>
            </a:extLst>
          </p:cNvPr>
          <p:cNvSpPr txBox="1"/>
          <p:nvPr/>
        </p:nvSpPr>
        <p:spPr>
          <a:xfrm>
            <a:off x="7968049" y="4863302"/>
            <a:ext cx="338575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Blue = plenary</a:t>
            </a:r>
          </a:p>
          <a:p>
            <a:r>
              <a:rPr lang="en-US" dirty="0">
                <a:solidFill>
                  <a:srgbClr val="7030A0"/>
                </a:solidFill>
              </a:rPr>
              <a:t>Purple = small groups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Green = take a break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Orange = work on your own</a:t>
            </a:r>
          </a:p>
        </p:txBody>
      </p:sp>
    </p:spTree>
    <p:extLst>
      <p:ext uri="{BB962C8B-B14F-4D97-AF65-F5344CB8AC3E}">
        <p14:creationId xmlns:p14="http://schemas.microsoft.com/office/powerpoint/2010/main" val="2769983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91A7-FB34-C941-AB6A-B1449D41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Rubrics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088D6-4121-EF42-8D5E-B2B2692F6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A84E-2D51-2645-B0BF-5F1CDE8F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02A20-2A35-F24D-AC97-654AF9467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EDE72-C94C-9944-BEA0-123BA32FF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371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Rubric:  Definition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“A matrix that identifies criteria for success and describes levels of performance in relation to those criteria along a spectrum from poor to excellent.”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“Written descriptions of what success looks like.”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lvl="1">
              <a:buFont typeface="System Font Regular"/>
              <a:buChar char="*"/>
            </a:pPr>
            <a:r>
              <a:rPr lang="en-US" sz="2200" dirty="0"/>
              <a:t>David Grant. 2015. </a:t>
            </a:r>
            <a:r>
              <a:rPr lang="en-US" sz="2200" i="1" dirty="0"/>
              <a:t>The Social Profit Handbook: The Essential Guide to Setting Goals, Assessing Outcomes, and Achieving Success for Mission-Driven Organizations.</a:t>
            </a:r>
            <a:r>
              <a:rPr lang="en-US" sz="2200" dirty="0"/>
              <a:t>  (White River Junction, VT: Chelsea Green Publishing: p.45.)</a:t>
            </a:r>
          </a:p>
          <a:p>
            <a:pPr marL="0" indent="0">
              <a:buNone/>
            </a:pPr>
            <a:endParaRPr lang="en-US" sz="2200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47</a:t>
            </a:fld>
            <a:r>
              <a:rPr lang="en-US" dirty="0"/>
              <a:t>/38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C5DBA3-4D23-1247-8B52-8A34D43B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E6BA4-8B50-004E-AC74-917E0F31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</p:spTree>
    <p:extLst>
      <p:ext uri="{BB962C8B-B14F-4D97-AF65-F5344CB8AC3E}">
        <p14:creationId xmlns:p14="http://schemas.microsoft.com/office/powerpoint/2010/main" val="26500502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6D6E9-FA4F-6042-A751-C0552AC2E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rubric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21983E-6470-2C47-AF39-B0608BDA8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-1992925" y="-5253487"/>
            <a:ext cx="14333010" cy="18271961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9EEEE-8EA8-4045-9901-55FCF2443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48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B015F-454C-C745-9805-6691A4A6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455D91-71E3-8C4A-92AE-5B54C1828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</p:spTree>
    <p:extLst>
      <p:ext uri="{BB962C8B-B14F-4D97-AF65-F5344CB8AC3E}">
        <p14:creationId xmlns:p14="http://schemas.microsoft.com/office/powerpoint/2010/main" val="29621397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6B9C1D-A60B-2B4C-8B9A-8362950EF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818045" y="-5856183"/>
            <a:ext cx="12811396" cy="1802135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6984C-ED3A-024B-84C7-A00295FC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49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95E3DE-C0AE-5A46-8D49-9F2E9D6231C8}"/>
              </a:ext>
            </a:extLst>
          </p:cNvPr>
          <p:cNvSpPr txBox="1"/>
          <p:nvPr/>
        </p:nvSpPr>
        <p:spPr>
          <a:xfrm>
            <a:off x="-20508686" y="27040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96982-538A-9440-8EB8-5FE1C908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6E1392-7C7A-4340-8D44-EE198A2A2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</p:spTree>
    <p:extLst>
      <p:ext uri="{BB962C8B-B14F-4D97-AF65-F5344CB8AC3E}">
        <p14:creationId xmlns:p14="http://schemas.microsoft.com/office/powerpoint/2010/main" val="743064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ABD9-99A0-9143-B7E1-912976CE3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you, Brindle Foundation!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9F3CC8-A243-3044-9200-31A295A3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766096-0CC3-D843-BBEC-23EB96EE5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1DE8-FB19-AE4B-B567-1F697D90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9134E-730E-3E4A-85AE-4F942F96D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286000"/>
            <a:ext cx="36576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36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 a core practice, rubrics get everyone on the same page, with a shared idea—and specific description—of success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rubric gives you a way to measure anything and everything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 allows you to develop what is in your circle of influence </a:t>
            </a:r>
          </a:p>
          <a:p>
            <a:pPr marL="0" indent="0">
              <a:buNone/>
            </a:pPr>
            <a:endParaRPr lang="en-US" sz="4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50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16120-6E3A-CA43-8B82-68FF3C9A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FA09A-16AB-DE46-95E0-8F4B97C53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</p:spTree>
    <p:extLst>
      <p:ext uri="{BB962C8B-B14F-4D97-AF65-F5344CB8AC3E}">
        <p14:creationId xmlns:p14="http://schemas.microsoft.com/office/powerpoint/2010/main" val="28399845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092C4-56D8-464D-852C-730ABAD7A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79058" cy="1818599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Step 1: </a:t>
            </a:r>
            <a:br>
              <a:rPr lang="en-US" dirty="0"/>
            </a:br>
            <a:r>
              <a:rPr lang="en-US" dirty="0"/>
              <a:t>Choose an output or outcome or value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34D91-95C9-F743-AD1F-439141AC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51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95DD89-0F14-2747-8F4B-93A458EE0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46520" y="1357250"/>
            <a:ext cx="4233816" cy="54790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73F568F-BC25-724F-8C3E-284C8A56544E}"/>
              </a:ext>
            </a:extLst>
          </p:cNvPr>
          <p:cNvGrpSpPr/>
          <p:nvPr/>
        </p:nvGrpSpPr>
        <p:grpSpPr>
          <a:xfrm>
            <a:off x="7158681" y="1413647"/>
            <a:ext cx="2903838" cy="4942703"/>
            <a:chOff x="-58695" y="-385907"/>
            <a:chExt cx="1027774" cy="427300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F81AB53-1993-4641-A95F-EB76B0971E5F}"/>
                </a:ext>
              </a:extLst>
            </p:cNvPr>
            <p:cNvSpPr/>
            <p:nvPr/>
          </p:nvSpPr>
          <p:spPr>
            <a:xfrm>
              <a:off x="-58695" y="301587"/>
              <a:ext cx="1027774" cy="358551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66563" tIns="33281" rIns="66563" bIns="3328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65665">
                <a:lnSpc>
                  <a:spcPct val="107000"/>
                </a:lnSpc>
                <a:spcBef>
                  <a:spcPts val="200"/>
                </a:spcBef>
                <a:spcAft>
                  <a:spcPts val="30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Interactions with clients are genuinely hopeful, welcoming, respectful, nonjudgmental, positive and validating</a:t>
              </a:r>
            </a:p>
            <a:p>
              <a:pPr algn="ctr" defTabSz="665665">
                <a:lnSpc>
                  <a:spcPct val="107000"/>
                </a:lnSpc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Responsiveness &amp; adaptability allows us to meet people where they are, help them build on their strengths and support the capacity to cope in their journey to heal past trauma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D7C1118D-C70B-984E-9A3B-9A687E9B6E65}"/>
                </a:ext>
              </a:extLst>
            </p:cNvPr>
            <p:cNvSpPr/>
            <p:nvPr/>
          </p:nvSpPr>
          <p:spPr>
            <a:xfrm>
              <a:off x="-52916" y="-385907"/>
              <a:ext cx="1018485" cy="665738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66563" tIns="33281" rIns="66563" bIns="3328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65665">
                <a:lnSpc>
                  <a:spcPct val="107000"/>
                </a:lnSpc>
                <a:spcAft>
                  <a:spcPts val="582"/>
                </a:spcAft>
                <a:defRPr/>
              </a:pPr>
              <a:r>
                <a:rPr lang="en-US" kern="0" dirty="0">
                  <a:solidFill>
                    <a:sysClr val="window" lastClr="FFFFFF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Heart-Centered Approach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23A9A0-2DDC-8444-BF3E-376BD9E42B26}"/>
              </a:ext>
            </a:extLst>
          </p:cNvPr>
          <p:cNvCxnSpPr>
            <a:cxnSpLocks/>
          </p:cNvCxnSpPr>
          <p:nvPr/>
        </p:nvCxnSpPr>
        <p:spPr>
          <a:xfrm flipH="1" flipV="1">
            <a:off x="8610600" y="3622597"/>
            <a:ext cx="1950705" cy="14856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9F5E136-726A-4240-B780-B7FA82CD12D4}"/>
              </a:ext>
            </a:extLst>
          </p:cNvPr>
          <p:cNvCxnSpPr>
            <a:cxnSpLocks/>
          </p:cNvCxnSpPr>
          <p:nvPr/>
        </p:nvCxnSpPr>
        <p:spPr>
          <a:xfrm flipV="1">
            <a:off x="3262084" y="1951085"/>
            <a:ext cx="3893272" cy="10779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EB9795-CC67-DD41-97F7-A954D4A4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E047C-269F-8845-8628-A2A0572C2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</p:spTree>
    <p:extLst>
      <p:ext uri="{BB962C8B-B14F-4D97-AF65-F5344CB8AC3E}">
        <p14:creationId xmlns:p14="http://schemas.microsoft.com/office/powerpoint/2010/main" val="42747128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242" y="156796"/>
            <a:ext cx="10515600" cy="1325563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Step 2: Name your levels of success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287751"/>
              </p:ext>
            </p:extLst>
          </p:nvPr>
        </p:nvGraphicFramePr>
        <p:xfrm>
          <a:off x="600124" y="1578876"/>
          <a:ext cx="10515600" cy="49600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0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562">
                  <a:extLst>
                    <a:ext uri="{9D8B030D-6E8A-4147-A177-3AD203B41FA5}">
                      <a16:colId xmlns:a16="http://schemas.microsoft.com/office/drawing/2014/main" val="1076378362"/>
                    </a:ext>
                  </a:extLst>
                </a:gridCol>
                <a:gridCol w="1976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0156">
                  <a:extLst>
                    <a:ext uri="{9D8B030D-6E8A-4147-A177-3AD203B41FA5}">
                      <a16:colId xmlns:a16="http://schemas.microsoft.com/office/drawing/2014/main" val="3293020502"/>
                    </a:ext>
                  </a:extLst>
                </a:gridCol>
                <a:gridCol w="1650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3163">
                  <a:extLst>
                    <a:ext uri="{9D8B030D-6E8A-4147-A177-3AD203B41FA5}">
                      <a16:colId xmlns:a16="http://schemas.microsoft.com/office/drawing/2014/main" val="1110826249"/>
                    </a:ext>
                  </a:extLst>
                </a:gridCol>
                <a:gridCol w="1498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0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Level 1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Level 2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Level 3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Level 4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9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Emerging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Developing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Achieving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Extending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8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Novice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Apprentice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Master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Expert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8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Whack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Chill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Lit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Fire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4256545"/>
                  </a:ext>
                </a:extLst>
              </a:tr>
              <a:tr h="5837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Failed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Survived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Succeeded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Thrived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7565869"/>
                  </a:ext>
                </a:extLst>
              </a:tr>
              <a:tr h="8105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Below standard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Developing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At standard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Above standard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00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Not happening at all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Happening a little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Happening pretty darn good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Times New Roman" charset="0"/>
                          <a:sym typeface="Wingdings" pitchFamily="2" charset="2"/>
                        </a:rPr>
                        <a:t>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Awesomely happening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8D224-212E-C142-9B75-F3D854BAF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3415B-AF3A-BE42-90E8-C78865A64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458AB-6B7F-264B-A06B-34B73ADC7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937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A7552-9301-2C44-AA76-0F733E2EA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31180" cy="291528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Step 3: </a:t>
            </a:r>
            <a:br>
              <a:rPr lang="en-US" dirty="0"/>
            </a:br>
            <a:r>
              <a:rPr lang="en-US" dirty="0"/>
              <a:t>Describe levels 1-3, based on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582F3-3E08-4845-9F88-D16A79F20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77591"/>
            <a:ext cx="10515600" cy="2548890"/>
          </a:xfrm>
        </p:spPr>
        <p:txBody>
          <a:bodyPr/>
          <a:lstStyle/>
          <a:p>
            <a:r>
              <a:rPr lang="en-US" dirty="0"/>
              <a:t>Level 1 is the worst possible scenario you have seen or worry that could happen</a:t>
            </a:r>
          </a:p>
          <a:p>
            <a:r>
              <a:rPr lang="en-US" dirty="0"/>
              <a:t>Level 3 should be the best you have seen in your 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CA800-7F72-8F46-B4D6-B49578E3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53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C993E2-9F52-E142-AC0F-05B3F89B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8EC1C-F883-3B4D-B876-79B616724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</p:spTree>
    <p:extLst>
      <p:ext uri="{BB962C8B-B14F-4D97-AF65-F5344CB8AC3E}">
        <p14:creationId xmlns:p14="http://schemas.microsoft.com/office/powerpoint/2010/main" val="28330393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F438D-D262-9340-9196-52EA8596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35"/>
            <a:ext cx="4225290" cy="132556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Step 4:  </a:t>
            </a:r>
            <a:br>
              <a:rPr lang="en-US" dirty="0"/>
            </a:br>
            <a:r>
              <a:rPr lang="en-US" dirty="0"/>
              <a:t>Aspire!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6C96D-BBEC-DF4F-96E5-8D4038B20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1425"/>
            <a:ext cx="10515600" cy="2152015"/>
          </a:xfrm>
        </p:spPr>
        <p:txBody>
          <a:bodyPr/>
          <a:lstStyle/>
          <a:p>
            <a:r>
              <a:rPr lang="en-US" dirty="0"/>
              <a:t>Level 4 is what going beyond the best you have seen</a:t>
            </a:r>
          </a:p>
          <a:p>
            <a:r>
              <a:rPr lang="en-US" dirty="0"/>
              <a:t>Aspirational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B326D-ECD8-EF4E-BEDE-37A4075F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54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62E9BC-958A-CB4A-913C-D082C854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73507-65A6-D946-A1EC-AF586D6F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</p:spTree>
    <p:extLst>
      <p:ext uri="{BB962C8B-B14F-4D97-AF65-F5344CB8AC3E}">
        <p14:creationId xmlns:p14="http://schemas.microsoft.com/office/powerpoint/2010/main" val="34884653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47EA74-899D-5B4B-BD1D-B4B5A83C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55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0645B-8580-704C-A9AD-92D98E22E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341" y="-86497"/>
            <a:ext cx="12492681" cy="745112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1651E3-C881-434A-8317-91A0989D9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58B9D-8BA2-1842-8C3B-C9D60BD2A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</p:spTree>
    <p:extLst>
      <p:ext uri="{BB962C8B-B14F-4D97-AF65-F5344CB8AC3E}">
        <p14:creationId xmlns:p14="http://schemas.microsoft.com/office/powerpoint/2010/main" val="18488034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4BDB96-BC92-7844-8106-64119299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rubrics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63895-B56D-E440-B885-1E729F346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rubric gives you concrete, specific descriptions for levels of success</a:t>
            </a:r>
          </a:p>
          <a:p>
            <a:pPr marL="457200" lvl="1" indent="0">
              <a:buNone/>
            </a:pPr>
            <a:r>
              <a:rPr lang="en-US" dirty="0"/>
              <a:t>Use rubrics to evaluate your outputs, outcomes, values</a:t>
            </a:r>
          </a:p>
          <a:p>
            <a:r>
              <a:rPr lang="en-US" dirty="0"/>
              <a:t>Level 4 gives you something to strive for.  </a:t>
            </a:r>
          </a:p>
          <a:p>
            <a:pPr marL="457200" lvl="1" indent="0">
              <a:buNone/>
            </a:pPr>
            <a:r>
              <a:rPr lang="en-US" dirty="0"/>
              <a:t>Once you have described it, you will begin to figure out ways to achieve it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F7FC18-F400-BD43-9F87-1D9FDB3A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56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14EB4-7046-5E48-803F-3D90064D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34DD4-DE11-BB4C-899D-44406016F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</p:spTree>
    <p:extLst>
      <p:ext uri="{BB962C8B-B14F-4D97-AF65-F5344CB8AC3E}">
        <p14:creationId xmlns:p14="http://schemas.microsoft.com/office/powerpoint/2010/main" val="33401116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ABE3E-D88A-BB44-9E13-2D9F0CCB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13810" cy="1325563"/>
          </a:xfrm>
        </p:spPr>
        <p:txBody>
          <a:bodyPr/>
          <a:lstStyle/>
          <a:p>
            <a:r>
              <a:rPr lang="en-US" dirty="0"/>
              <a:t>Rubrics guide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3E4E5D-80F2-4E48-B7B3-42D035AED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1404" y="262890"/>
            <a:ext cx="5952191" cy="565118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9EAF7-FDB7-5742-B57E-C3D74012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A6BF6-9364-2942-A00E-DB94BA6FC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F1263-00BB-D249-9026-A33CD4147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57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4D73B-8C2A-EF49-8B30-C34FDB1BA0DA}"/>
              </a:ext>
            </a:extLst>
          </p:cNvPr>
          <p:cNvSpPr txBox="1"/>
          <p:nvPr/>
        </p:nvSpPr>
        <p:spPr>
          <a:xfrm>
            <a:off x="942859" y="1542493"/>
            <a:ext cx="3095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http://evallab.unm.edu/for-organizations/new-mexico-early-childhood-evaluation-learning-community.html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44788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Try it!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Start a rubric for </a:t>
            </a:r>
            <a:r>
              <a:rPr lang="en-US" b="1" dirty="0"/>
              <a:t>ONE</a:t>
            </a:r>
            <a:r>
              <a:rPr lang="en-US" dirty="0"/>
              <a:t> outcome, output or value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58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D52CE-AF5B-A647-B450-E3F7899D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B0099-A7C2-1F48-B9FA-5D9732362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EBDECAA1-6524-0F4D-9303-11E02DA28E11}"/>
              </a:ext>
            </a:extLst>
          </p:cNvPr>
          <p:cNvSpPr txBox="1"/>
          <p:nvPr/>
        </p:nvSpPr>
        <p:spPr>
          <a:xfrm>
            <a:off x="7687894" y="4613898"/>
            <a:ext cx="4114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accent1"/>
                </a:solidFill>
              </a:rPr>
              <a:t>http://</a:t>
            </a:r>
            <a:r>
              <a:rPr lang="en-US" u="sng" dirty="0" err="1">
                <a:solidFill>
                  <a:schemeClr val="accent1"/>
                </a:solidFill>
              </a:rPr>
              <a:t>evallab.unm.edu</a:t>
            </a:r>
            <a:r>
              <a:rPr lang="en-US" u="sng" dirty="0">
                <a:solidFill>
                  <a:schemeClr val="accent1"/>
                </a:solidFill>
              </a:rPr>
              <a:t>/for-organizations/new-</a:t>
            </a:r>
            <a:r>
              <a:rPr lang="en-US" u="sng" dirty="0" err="1">
                <a:solidFill>
                  <a:schemeClr val="accent1"/>
                </a:solidFill>
              </a:rPr>
              <a:t>mexico</a:t>
            </a:r>
            <a:r>
              <a:rPr lang="en-US" u="sng" dirty="0">
                <a:solidFill>
                  <a:schemeClr val="accent1"/>
                </a:solidFill>
              </a:rPr>
              <a:t>-early-childhood-evaluation-learning-</a:t>
            </a:r>
            <a:r>
              <a:rPr lang="en-US" u="sng" dirty="0" err="1">
                <a:solidFill>
                  <a:schemeClr val="accent1"/>
                </a:solidFill>
              </a:rPr>
              <a:t>community.html</a:t>
            </a:r>
            <a:endParaRPr lang="en-US" u="sng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8255BA-9513-7346-AF43-763CB9C26345}"/>
              </a:ext>
            </a:extLst>
          </p:cNvPr>
          <p:cNvSpPr txBox="1"/>
          <p:nvPr/>
        </p:nvSpPr>
        <p:spPr>
          <a:xfrm>
            <a:off x="5911530" y="4832297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Rubrics guide:</a:t>
            </a:r>
          </a:p>
        </p:txBody>
      </p:sp>
    </p:spTree>
    <p:extLst>
      <p:ext uri="{BB962C8B-B14F-4D97-AF65-F5344CB8AC3E}">
        <p14:creationId xmlns:p14="http://schemas.microsoft.com/office/powerpoint/2010/main" val="29461788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2534D6D-1D47-8946-91A9-0AD9C222A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900983"/>
              </p:ext>
            </p:extLst>
          </p:nvPr>
        </p:nvGraphicFramePr>
        <p:xfrm>
          <a:off x="77571" y="1276998"/>
          <a:ext cx="11080579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0409">
                  <a:extLst>
                    <a:ext uri="{9D8B030D-6E8A-4147-A177-3AD203B41FA5}">
                      <a16:colId xmlns:a16="http://schemas.microsoft.com/office/drawing/2014/main" val="443483860"/>
                    </a:ext>
                  </a:extLst>
                </a:gridCol>
                <a:gridCol w="8460170">
                  <a:extLst>
                    <a:ext uri="{9D8B030D-6E8A-4147-A177-3AD203B41FA5}">
                      <a16:colId xmlns:a16="http://schemas.microsoft.com/office/drawing/2014/main" val="3027998272"/>
                    </a:ext>
                  </a:extLst>
                </a:gridCol>
              </a:tblGrid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3:50-4:20pm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Work on a rubric</a:t>
                      </a:r>
                      <a:endParaRPr lang="en-US" sz="2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311196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800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4:20-4:50pm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7030A0"/>
                          </a:solidFill>
                        </a:rPr>
                        <a:t>Share work, sign up for first consultation (small groups with facilitator)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645890"/>
                  </a:ext>
                </a:extLst>
              </a:tr>
              <a:tr h="449225"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chemeClr val="accent1"/>
                          </a:solidFill>
                        </a:rPr>
                        <a:t>4:40-5:00pm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1"/>
                          </a:solidFill>
                        </a:rPr>
                        <a:t>Debrief / What’s next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95061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52BAF99-B16E-E44F-9121-984C671700F1}"/>
              </a:ext>
            </a:extLst>
          </p:cNvPr>
          <p:cNvSpPr txBox="1"/>
          <p:nvPr/>
        </p:nvSpPr>
        <p:spPr>
          <a:xfrm>
            <a:off x="7772399" y="4006911"/>
            <a:ext cx="338575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Blue = plenary</a:t>
            </a:r>
          </a:p>
          <a:p>
            <a:r>
              <a:rPr lang="en-US" dirty="0">
                <a:solidFill>
                  <a:srgbClr val="7030A0"/>
                </a:solidFill>
              </a:rPr>
              <a:t>Purple = small groups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Orange = work on your own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1CF36-75AB-7247-978E-8F21D88DE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AE05-65DB-3145-B222-FC68186C0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DF20899-E947-B842-99AD-2BADB06AF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07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63648"/>
            <a:ext cx="5943600" cy="1149878"/>
          </a:xfrm>
        </p:spPr>
        <p:txBody>
          <a:bodyPr/>
          <a:lstStyle/>
          <a:p>
            <a:r>
              <a:rPr lang="en-US" dirty="0"/>
              <a:t>UNM Evaluation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141109"/>
            <a:ext cx="5329401" cy="1512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building evaluation capacity that is rooted in the needs of New Mexico’s communities.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239" y="2774608"/>
            <a:ext cx="532940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Evaluation Lab Fellowship: student training in partnership with community organizations</a:t>
            </a:r>
          </a:p>
          <a:p>
            <a:pPr>
              <a:buFont typeface=".AppleSystemUIFont" charset="-120"/>
              <a:buChar char="-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Direct training and support for community organizations.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  <p:pic>
        <p:nvPicPr>
          <p:cNvPr id="14" name="Picture 13" descr="A group of wom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A05E0C5D-8D64-2341-812C-84E6A6CD0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640" y="2266108"/>
            <a:ext cx="5957486" cy="39716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4050D8-5C6F-6544-8DE7-7552EDD7E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3" y="178492"/>
            <a:ext cx="1512196" cy="1512196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1198DC7-8091-874C-9FB8-2DF28FB3A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222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7" y="365125"/>
            <a:ext cx="11558587" cy="1325563"/>
          </a:xfrm>
        </p:spPr>
        <p:txBody>
          <a:bodyPr/>
          <a:lstStyle/>
          <a:p>
            <a:pPr algn="ctr"/>
            <a:r>
              <a:rPr lang="en-US" dirty="0"/>
              <a:t>Evaluation Lab ECHO Online Learning Community  3</a:t>
            </a:r>
            <a:r>
              <a:rPr lang="en-US" baseline="30000" dirty="0"/>
              <a:t>rd</a:t>
            </a:r>
            <a:r>
              <a:rPr lang="en-US" dirty="0"/>
              <a:t> Tuesdays, 9-10:30am</a:t>
            </a: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37" y="1933554"/>
            <a:ext cx="2776538" cy="19964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151" y="4238524"/>
            <a:ext cx="106916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You will all be added to the listserv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Organizations share evaluation work in progress, get peer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Didactics on a variety of evaluation topics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Sessions are recorded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329AB1-769F-2146-BF9C-99836264ECDD}"/>
              </a:ext>
            </a:extLst>
          </p:cNvPr>
          <p:cNvSpPr txBox="1"/>
          <p:nvPr/>
        </p:nvSpPr>
        <p:spPr>
          <a:xfrm>
            <a:off x="6425140" y="1867914"/>
            <a:ext cx="2185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Everybody learning, everybody teaching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BFBD52C-D6C5-124D-8711-060ECF6FB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60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6164DB-00D8-4546-89F8-9CD3C8656CA9}"/>
              </a:ext>
            </a:extLst>
          </p:cNvPr>
          <p:cNvSpPr txBox="1"/>
          <p:nvPr/>
        </p:nvSpPr>
        <p:spPr>
          <a:xfrm>
            <a:off x="1538406" y="6123543"/>
            <a:ext cx="921598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>
                <a:ea typeface="+mn-lt"/>
                <a:cs typeface="+mn-lt"/>
                <a:hlinkClick r:id="rId5"/>
              </a:rPr>
              <a:t>https://evallab.unm.edu/learning-center/evaluation-lab-project-echo-learning-community-.html</a:t>
            </a:r>
            <a:endParaRPr lang="en-US">
              <a:ea typeface="+mn-lt"/>
              <a:cs typeface="+mn-lt"/>
              <a:hlinkClick r:id="rId5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AA310-E316-224B-B298-BB527DFC2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E3C5A-6DC5-E046-8750-88A0747D2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</p:spTree>
    <p:extLst>
      <p:ext uri="{BB962C8B-B14F-4D97-AF65-F5344CB8AC3E}">
        <p14:creationId xmlns:p14="http://schemas.microsoft.com/office/powerpoint/2010/main" val="31157665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8A5FB-3168-7E4E-818A-9ED5462A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" y="136525"/>
            <a:ext cx="10515600" cy="1325563"/>
          </a:xfrm>
        </p:spPr>
        <p:txBody>
          <a:bodyPr/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ECHO Learning Community </a:t>
            </a:r>
            <a:br>
              <a:rPr lang="en-US" dirty="0"/>
            </a:b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Tuesday, 9:00-10:30 AM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164DD-1D86-824A-8332-751904004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03F53-1C8F-DF4B-9212-A7FA5995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F8503C9-4770-5143-9431-04C0C3CE9315}"/>
              </a:ext>
            </a:extLst>
          </p:cNvPr>
          <p:cNvGraphicFramePr>
            <a:graphicFrameLocks noGrp="1"/>
          </p:cNvGraphicFramePr>
          <p:nvPr/>
        </p:nvGraphicFramePr>
        <p:xfrm>
          <a:off x="3031537" y="1355678"/>
          <a:ext cx="5686965" cy="4146643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774986850"/>
                    </a:ext>
                  </a:extLst>
                </a:gridCol>
                <a:gridCol w="3675285">
                  <a:extLst>
                    <a:ext uri="{9D8B030D-6E8A-4147-A177-3AD203B41FA5}">
                      <a16:colId xmlns:a16="http://schemas.microsoft.com/office/drawing/2014/main" val="381896205"/>
                    </a:ext>
                  </a:extLst>
                </a:gridCol>
              </a:tblGrid>
              <a:tr h="37156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868838"/>
                  </a:ext>
                </a:extLst>
              </a:tr>
              <a:tr h="3648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March 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Surveys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714119"/>
                  </a:ext>
                </a:extLst>
              </a:tr>
              <a:tr h="371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April 19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Interactive Focus Groups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730739"/>
                  </a:ext>
                </a:extLst>
              </a:tr>
              <a:tr h="371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May 17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Community-Based Participatory Evaluation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546204"/>
                  </a:ext>
                </a:extLst>
              </a:tr>
              <a:tr h="371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June 21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Coding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308287"/>
                  </a:ext>
                </a:extLst>
              </a:tr>
              <a:tr h="371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July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BREAK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72599"/>
                  </a:ext>
                </a:extLst>
              </a:tr>
              <a:tr h="371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August 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Data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0803347"/>
                  </a:ext>
                </a:extLst>
              </a:tr>
              <a:tr h="371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September 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Visualizing Data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742820"/>
                  </a:ext>
                </a:extLst>
              </a:tr>
              <a:tr h="4124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October 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Excel: Pre-Post Reporting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6791420"/>
                  </a:ext>
                </a:extLst>
              </a:tr>
              <a:tr h="371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15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Excel: Advanced Topic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276240"/>
                  </a:ext>
                </a:extLst>
              </a:tr>
              <a:tr h="3968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BREAK</a:t>
                      </a:r>
                    </a:p>
                  </a:txBody>
                  <a:tcPr marL="60658" marR="6065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373975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9C707-3DC4-6F4E-BC66-1061958A7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789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1A49-D8C2-9546-9F61-3FABD84E5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and see you soon!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5277C8-FD09-8246-BBD1-D04B6B140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E3E56-B91B-8C49-92EA-6B1A3E1DB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B79EA-C110-3B47-92B1-33FC807BD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 Lab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lvl="0"/>
            <a:r>
              <a:rPr lang="en-US"/>
              <a:t>measuring what matters </a:t>
            </a:r>
          </a:p>
          <a:p>
            <a:pPr marL="457200" lvl="1" indent="0">
              <a:buNone/>
            </a:pPr>
            <a:r>
              <a:rPr lang="en-US"/>
              <a:t>and everything can be measured</a:t>
            </a:r>
          </a:p>
          <a:p>
            <a:pPr lvl="0"/>
            <a:r>
              <a:rPr lang="en-US"/>
              <a:t>embedded evaluation </a:t>
            </a:r>
          </a:p>
          <a:p>
            <a:pPr marL="457200" lvl="1" indent="0">
              <a:buNone/>
            </a:pPr>
            <a:r>
              <a:rPr lang="en-US"/>
              <a:t>evaluation is part of the daily routine, and is used to achieve organization’s mission</a:t>
            </a:r>
          </a:p>
          <a:p>
            <a:pPr lvl="0"/>
            <a:r>
              <a:rPr lang="en-US"/>
              <a:t>participatory evaluation </a:t>
            </a:r>
          </a:p>
          <a:p>
            <a:pPr marL="457200" lvl="1" indent="0">
              <a:buNone/>
            </a:pPr>
            <a:r>
              <a:rPr lang="en-US"/>
              <a:t>evaluation works best when lots of people representing lots of groups are involved: leadership, front-line staff, Board of Directors, participants (or former participants), community members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</a:p>
        </p:txBody>
      </p:sp>
      <p:pic>
        <p:nvPicPr>
          <p:cNvPr id="10" name="Picture 10" descr="A picture containing object, clock&#10;&#10;Description generated with very high confidence">
            <a:extLst>
              <a:ext uri="{FF2B5EF4-FFF2-40B4-BE49-F238E27FC236}">
                <a16:creationId xmlns:a16="http://schemas.microsoft.com/office/drawing/2014/main" id="{4F1B74D6-843A-41D4-A132-A1988C1D0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744" y="259609"/>
            <a:ext cx="1704110" cy="202622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FDA00D9B-FAA6-4B64-BA11-E01945809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458" y="256309"/>
            <a:ext cx="1631373" cy="1946563"/>
          </a:xfrm>
          <a:prstGeom prst="rect">
            <a:avLst/>
          </a:prstGeom>
        </p:spPr>
      </p:pic>
      <p:pic>
        <p:nvPicPr>
          <p:cNvPr id="14" name="Picture 14" descr="A drawing of a face&#10;&#10;Description generated with high confidence">
            <a:extLst>
              <a:ext uri="{FF2B5EF4-FFF2-40B4-BE49-F238E27FC236}">
                <a16:creationId xmlns:a16="http://schemas.microsoft.com/office/drawing/2014/main" id="{9F434814-A5C7-4729-AE91-DABCB64F7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494" y="256309"/>
            <a:ext cx="1761548" cy="207529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1D30B-7F68-B74E-9A76-7E6A4112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33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>
            <a:extLst>
              <a:ext uri="{FF2B5EF4-FFF2-40B4-BE49-F238E27FC236}">
                <a16:creationId xmlns:a16="http://schemas.microsoft.com/office/drawing/2014/main" id="{5034BA19-B360-47AE-B6FA-CA5B92141B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" r="232" b="20661"/>
          <a:stretch/>
        </p:blipFill>
        <p:spPr>
          <a:xfrm>
            <a:off x="3668004" y="1354468"/>
            <a:ext cx="1504229" cy="1499420"/>
          </a:xfrm>
          <a:prstGeom prst="rect">
            <a:avLst/>
          </a:prstGeom>
          <a:ln w="57150">
            <a:noFill/>
          </a:ln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D88AE863-0E57-5B46-AA6D-FCC2FA676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Facilitators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Mexico Early Childhood Evaluation Learning Community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67288" y="2925247"/>
            <a:ext cx="168008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dirty="0"/>
              <a:t>Melissa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2220" y="2925247"/>
            <a:ext cx="16957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dirty="0"/>
              <a:t>Claudia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89271" y="2907232"/>
            <a:ext cx="1695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Ranjana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3962AD8-09A0-F147-AD8F-1B247187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8</a:t>
            </a:fld>
            <a:endParaRPr lang="en-US"/>
          </a:p>
        </p:txBody>
      </p:sp>
      <p:pic>
        <p:nvPicPr>
          <p:cNvPr id="31" name="Picture 28">
            <a:extLst>
              <a:ext uri="{FF2B5EF4-FFF2-40B4-BE49-F238E27FC236}">
                <a16:creationId xmlns:a16="http://schemas.microsoft.com/office/drawing/2014/main" id="{B0DF081C-1D7F-8047-ACAC-D01217544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9821" y="1354468"/>
            <a:ext cx="1514696" cy="1514696"/>
          </a:xfrm>
          <a:prstGeom prst="rect">
            <a:avLst/>
          </a:prstGeom>
          <a:ln w="57150">
            <a:noFill/>
          </a:ln>
        </p:spPr>
      </p:pic>
      <p:pic>
        <p:nvPicPr>
          <p:cNvPr id="22" name="Picture 21" descr="A picture containing text, person, person, outdoor&#10;&#10;Description automatically generated">
            <a:extLst>
              <a:ext uri="{FF2B5EF4-FFF2-40B4-BE49-F238E27FC236}">
                <a16:creationId xmlns:a16="http://schemas.microsoft.com/office/drawing/2014/main" id="{7A41B1C6-D6D5-6342-B398-971AFC616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764" y="1358516"/>
            <a:ext cx="1493135" cy="1541302"/>
          </a:xfrm>
          <a:prstGeom prst="rect">
            <a:avLst/>
          </a:prstGeom>
          <a:ln w="57150">
            <a:noFill/>
          </a:ln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id="{B6E64E95-C3FF-2647-B240-57E4EE4DDE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183" t="861" r="23642" b="28833"/>
          <a:stretch/>
        </p:blipFill>
        <p:spPr>
          <a:xfrm>
            <a:off x="9248444" y="4493475"/>
            <a:ext cx="1695796" cy="168912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E7671B-5963-CC48-8410-82449D1AF3F2}"/>
              </a:ext>
            </a:extLst>
          </p:cNvPr>
          <p:cNvSpPr txBox="1"/>
          <p:nvPr/>
        </p:nvSpPr>
        <p:spPr>
          <a:xfrm>
            <a:off x="9120082" y="6185276"/>
            <a:ext cx="2107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Charla Orozco</a:t>
            </a:r>
          </a:p>
        </p:txBody>
      </p:sp>
      <p:sp>
        <p:nvSpPr>
          <p:cNvPr id="39" name="Title 20">
            <a:extLst>
              <a:ext uri="{FF2B5EF4-FFF2-40B4-BE49-F238E27FC236}">
                <a16:creationId xmlns:a16="http://schemas.microsoft.com/office/drawing/2014/main" id="{E04356FB-9F18-4241-B47B-B1D631C20165}"/>
              </a:ext>
            </a:extLst>
          </p:cNvPr>
          <p:cNvSpPr txBox="1">
            <a:spLocks/>
          </p:cNvSpPr>
          <p:nvPr/>
        </p:nvSpPr>
        <p:spPr>
          <a:xfrm>
            <a:off x="643727" y="4255110"/>
            <a:ext cx="8436094" cy="1768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ECHO Learning Community Director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F5C5F8-47A0-0442-BED1-C953C905B8C6}"/>
              </a:ext>
            </a:extLst>
          </p:cNvPr>
          <p:cNvSpPr txBox="1"/>
          <p:nvPr/>
        </p:nvSpPr>
        <p:spPr>
          <a:xfrm>
            <a:off x="1357378" y="3396067"/>
            <a:ext cx="1134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Velarde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9A6749-6EFA-244F-A725-C3FB6410CB30}"/>
              </a:ext>
            </a:extLst>
          </p:cNvPr>
          <p:cNvSpPr txBox="1"/>
          <p:nvPr/>
        </p:nvSpPr>
        <p:spPr>
          <a:xfrm>
            <a:off x="3534202" y="3379492"/>
            <a:ext cx="1771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Diaz Fuentes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F5D778-32D8-8E4A-9B39-5E25EDDF4FB6}"/>
              </a:ext>
            </a:extLst>
          </p:cNvPr>
          <p:cNvSpPr txBox="1"/>
          <p:nvPr/>
        </p:nvSpPr>
        <p:spPr>
          <a:xfrm>
            <a:off x="6487375" y="341846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Binder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E97FA8-EA83-1845-A7C9-C99B7DDE102B}"/>
              </a:ext>
            </a:extLst>
          </p:cNvPr>
          <p:cNvSpPr txBox="1"/>
          <p:nvPr/>
        </p:nvSpPr>
        <p:spPr>
          <a:xfrm>
            <a:off x="9341680" y="3383094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Damle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41295-995E-4D01-B07F-901B694BE15D}"/>
              </a:ext>
            </a:extLst>
          </p:cNvPr>
          <p:cNvSpPr txBox="1"/>
          <p:nvPr/>
        </p:nvSpPr>
        <p:spPr>
          <a:xfrm>
            <a:off x="1116806" y="2926556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/>
              <a:t>Camille</a:t>
            </a:r>
            <a:endParaRPr lang="en-US" sz="3600"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147849B-1F62-42CB-AC2F-C32A0E4CF5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141" t="-1" r="8724" b="45559"/>
          <a:stretch/>
        </p:blipFill>
        <p:spPr>
          <a:xfrm>
            <a:off x="1193554" y="1405364"/>
            <a:ext cx="1379394" cy="151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39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2A50C-2AE7-8247-9293-C5C9E4B1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Learning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26E51-C1E0-164B-8435-ECF375168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585"/>
            <a:ext cx="1101193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Today’s Orientation </a:t>
            </a:r>
          </a:p>
          <a:p>
            <a:pPr marL="457200" lvl="1" indent="0">
              <a:buNone/>
            </a:pPr>
            <a:r>
              <a:rPr lang="en-US" dirty="0"/>
              <a:t>What is evaluation?</a:t>
            </a:r>
          </a:p>
          <a:p>
            <a:pPr marL="457200" lvl="1" indent="0">
              <a:buNone/>
            </a:pPr>
            <a:r>
              <a:rPr lang="en-US" dirty="0"/>
              <a:t>Logic models as an evaluation guide</a:t>
            </a:r>
          </a:p>
          <a:p>
            <a:pPr marL="457200" lvl="1" indent="0">
              <a:buNone/>
            </a:pPr>
            <a:r>
              <a:rPr lang="en-US" dirty="0"/>
              <a:t>Measuring what matters</a:t>
            </a:r>
          </a:p>
          <a:p>
            <a:pPr marL="0" indent="0">
              <a:buNone/>
            </a:pPr>
            <a:r>
              <a:rPr lang="en-US" dirty="0"/>
              <a:t>One-on-One remote consultations with your facilitator</a:t>
            </a:r>
          </a:p>
          <a:p>
            <a:pPr marL="0" indent="0">
              <a:buNone/>
            </a:pPr>
            <a:r>
              <a:rPr lang="en-US" dirty="0"/>
              <a:t>Evaluation Lab ECHO Learning Community</a:t>
            </a:r>
          </a:p>
          <a:p>
            <a:pPr marL="457200" lvl="1" indent="0">
              <a:buNone/>
            </a:pPr>
            <a:r>
              <a:rPr lang="en-US" dirty="0"/>
              <a:t>One-on-one feedback from ECHO Learning Community facilitator</a:t>
            </a:r>
          </a:p>
          <a:p>
            <a:pPr marL="457200" lvl="1" indent="0">
              <a:buNone/>
            </a:pPr>
            <a:r>
              <a:rPr lang="en-US" dirty="0"/>
              <a:t>Relationship building </a:t>
            </a:r>
          </a:p>
          <a:p>
            <a:pPr marL="457200" lvl="1" indent="0">
              <a:buNone/>
            </a:pPr>
            <a:r>
              <a:rPr lang="en-US" dirty="0"/>
              <a:t>Peer learning</a:t>
            </a:r>
          </a:p>
          <a:p>
            <a:pPr marL="0" indent="0">
              <a:buNone/>
            </a:pPr>
            <a:r>
              <a:rPr lang="en-US" dirty="0"/>
              <a:t>Other Resources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http://evallab.unm.edu/for-organizations/new-mexico-early-childhood-evaluation-learning-community.html</a:t>
            </a:r>
            <a:r>
              <a:rPr lang="en-US" dirty="0"/>
              <a:t> </a:t>
            </a: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77618B-5759-BE41-8697-E67AE9E92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 February 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3442A-50DE-7B4A-998C-301D5AEF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Mexico Early Childhood Evaluation Learning Community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590A61-11C2-DF48-8229-86A1AE9DC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AF05-A6C4-DF48-B275-09B3C3D07A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03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8770</TotalTime>
  <Words>4454</Words>
  <Application>Microsoft Office PowerPoint</Application>
  <PresentationFormat>Widescreen</PresentationFormat>
  <Paragraphs>972</Paragraphs>
  <Slides>62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.AppleSystemUIFont</vt:lpstr>
      <vt:lpstr>Arial</vt:lpstr>
      <vt:lpstr>Arial Rounded MT Bold</vt:lpstr>
      <vt:lpstr>ArialMT</vt:lpstr>
      <vt:lpstr>Calibri</vt:lpstr>
      <vt:lpstr>Calibri Light</vt:lpstr>
      <vt:lpstr>System Font Regular</vt:lpstr>
      <vt:lpstr>Times New Roman</vt:lpstr>
      <vt:lpstr>Office Theme</vt:lpstr>
      <vt:lpstr>WELCOME </vt:lpstr>
      <vt:lpstr>Zoom hacks</vt:lpstr>
      <vt:lpstr>For help using Zoom</vt:lpstr>
      <vt:lpstr>Welcome Organizations!</vt:lpstr>
      <vt:lpstr>Thank you, Brindle Foundation!</vt:lpstr>
      <vt:lpstr>UNM Evaluation Lab</vt:lpstr>
      <vt:lpstr>Evaluation Lab principles</vt:lpstr>
      <vt:lpstr>Facilitators</vt:lpstr>
      <vt:lpstr>The Learning Community</vt:lpstr>
      <vt:lpstr>One-on-One Consultations</vt:lpstr>
      <vt:lpstr>Consultations</vt:lpstr>
      <vt:lpstr>Evaluation Lab ECHO Online Learning Community  3rd Tuesdays, 9-10:30am</vt:lpstr>
      <vt:lpstr>ECHO Learning Community  3rd Tuesdays,9:00-10:30 AM</vt:lpstr>
      <vt:lpstr>Today’s Orientation</vt:lpstr>
      <vt:lpstr>What is evaluation?</vt:lpstr>
      <vt:lpstr>What is evaluation?</vt:lpstr>
      <vt:lpstr>As humans, we are always doing evaluation!!!</vt:lpstr>
      <vt:lpstr>Natural evaluation</vt:lpstr>
      <vt:lpstr>Systematic evaluation: taking your natural evaluation process, making it intentional, and putting it on a schedule!</vt:lpstr>
      <vt:lpstr>1:20-1:40pm Small groups  Your experiences with natural evaluation, systematic evaluation</vt:lpstr>
      <vt:lpstr>Debrief</vt:lpstr>
      <vt:lpstr>PowerPoint Presentation</vt:lpstr>
      <vt:lpstr>Elements of systematic evaluation</vt:lpstr>
      <vt:lpstr>Logic Models</vt:lpstr>
      <vt:lpstr>If you already have a logic model</vt:lpstr>
      <vt:lpstr>What is a Logic Model? </vt:lpstr>
      <vt:lpstr>Logic Models are AWESOME!!!!</vt:lpstr>
      <vt:lpstr>Logic Model components</vt:lpstr>
      <vt:lpstr>PowerPoint Presentation</vt:lpstr>
      <vt:lpstr>Outcomes =</vt:lpstr>
      <vt:lpstr>Outcomes</vt:lpstr>
      <vt:lpstr>Resources =</vt:lpstr>
      <vt:lpstr>Activities =</vt:lpstr>
      <vt:lpstr>Outputs =</vt:lpstr>
      <vt:lpstr>Outputs versus outcomes</vt:lpstr>
      <vt:lpstr>Assumptions</vt:lpstr>
      <vt:lpstr>External Factors – Barriers</vt:lpstr>
      <vt:lpstr>PowerPoint Presentation</vt:lpstr>
      <vt:lpstr>Logic model template</vt:lpstr>
      <vt:lpstr>PowerPoint Presentation</vt:lpstr>
      <vt:lpstr>Logic model template</vt:lpstr>
      <vt:lpstr>PowerPoint Presentation</vt:lpstr>
      <vt:lpstr>PowerPoint Presentation</vt:lpstr>
      <vt:lpstr>Getting started</vt:lpstr>
      <vt:lpstr>PowerPoint Presentation</vt:lpstr>
      <vt:lpstr>Rubrics</vt:lpstr>
      <vt:lpstr>Rubric:  Definition</vt:lpstr>
      <vt:lpstr>Performance rubric</vt:lpstr>
      <vt:lpstr>PowerPoint Presentation</vt:lpstr>
      <vt:lpstr>Why?</vt:lpstr>
      <vt:lpstr>Step 1:  Choose an output or outcome or value</vt:lpstr>
      <vt:lpstr>Step 2: Name your levels of success</vt:lpstr>
      <vt:lpstr>Step 3:  Describe levels 1-3, based on experience</vt:lpstr>
      <vt:lpstr>Step 4:   Aspire!</vt:lpstr>
      <vt:lpstr>PowerPoint Presentation</vt:lpstr>
      <vt:lpstr>Using rubrics</vt:lpstr>
      <vt:lpstr>Rubrics guide</vt:lpstr>
      <vt:lpstr>Try it!</vt:lpstr>
      <vt:lpstr>PowerPoint Presentation</vt:lpstr>
      <vt:lpstr>Evaluation Lab ECHO Online Learning Community  3rd Tuesdays, 9-10:30am</vt:lpstr>
      <vt:lpstr>ECHO Learning Community  3rd Tuesday, 9:00-10:30 AM</vt:lpstr>
      <vt:lpstr>Thank you and see you soon!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Principles</dc:title>
  <dc:creator>Melissa Binder</dc:creator>
  <cp:lastModifiedBy>Caitlyn Moppert</cp:lastModifiedBy>
  <cp:revision>375</cp:revision>
  <cp:lastPrinted>2022-01-10T19:25:13Z</cp:lastPrinted>
  <dcterms:created xsi:type="dcterms:W3CDTF">2017-01-25T23:14:04Z</dcterms:created>
  <dcterms:modified xsi:type="dcterms:W3CDTF">2022-02-24T02:17:07Z</dcterms:modified>
</cp:coreProperties>
</file>